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3"/>
  </p:notesMasterIdLst>
  <p:handoutMasterIdLst>
    <p:handoutMasterId r:id="rId64"/>
  </p:handoutMasterIdLst>
  <p:sldIdLst>
    <p:sldId id="407" r:id="rId5"/>
    <p:sldId id="360" r:id="rId6"/>
    <p:sldId id="416" r:id="rId7"/>
    <p:sldId id="417" r:id="rId8"/>
    <p:sldId id="421" r:id="rId9"/>
    <p:sldId id="425" r:id="rId10"/>
    <p:sldId id="420" r:id="rId11"/>
    <p:sldId id="422" r:id="rId12"/>
    <p:sldId id="423" r:id="rId13"/>
    <p:sldId id="424" r:id="rId14"/>
    <p:sldId id="426" r:id="rId15"/>
    <p:sldId id="427" r:id="rId16"/>
    <p:sldId id="428" r:id="rId17"/>
    <p:sldId id="429" r:id="rId18"/>
    <p:sldId id="431" r:id="rId19"/>
    <p:sldId id="432" r:id="rId20"/>
    <p:sldId id="433" r:id="rId21"/>
    <p:sldId id="434" r:id="rId22"/>
    <p:sldId id="437" r:id="rId23"/>
    <p:sldId id="449" r:id="rId24"/>
    <p:sldId id="448" r:id="rId25"/>
    <p:sldId id="450" r:id="rId26"/>
    <p:sldId id="438" r:id="rId27"/>
    <p:sldId id="439" r:id="rId28"/>
    <p:sldId id="440" r:id="rId29"/>
    <p:sldId id="443" r:id="rId30"/>
    <p:sldId id="444" r:id="rId31"/>
    <p:sldId id="445" r:id="rId32"/>
    <p:sldId id="447" r:id="rId33"/>
    <p:sldId id="451" r:id="rId34"/>
    <p:sldId id="452" r:id="rId35"/>
    <p:sldId id="453" r:id="rId36"/>
    <p:sldId id="454" r:id="rId37"/>
    <p:sldId id="455" r:id="rId38"/>
    <p:sldId id="456" r:id="rId39"/>
    <p:sldId id="457" r:id="rId40"/>
    <p:sldId id="458" r:id="rId41"/>
    <p:sldId id="460" r:id="rId42"/>
    <p:sldId id="461" r:id="rId43"/>
    <p:sldId id="462" r:id="rId44"/>
    <p:sldId id="463" r:id="rId45"/>
    <p:sldId id="464" r:id="rId46"/>
    <p:sldId id="480" r:id="rId47"/>
    <p:sldId id="483" r:id="rId48"/>
    <p:sldId id="484" r:id="rId49"/>
    <p:sldId id="482" r:id="rId50"/>
    <p:sldId id="465" r:id="rId51"/>
    <p:sldId id="485" r:id="rId52"/>
    <p:sldId id="474" r:id="rId53"/>
    <p:sldId id="475" r:id="rId54"/>
    <p:sldId id="478" r:id="rId55"/>
    <p:sldId id="476" r:id="rId56"/>
    <p:sldId id="472" r:id="rId57"/>
    <p:sldId id="466" r:id="rId58"/>
    <p:sldId id="479" r:id="rId59"/>
    <p:sldId id="486" r:id="rId60"/>
    <p:sldId id="409" r:id="rId61"/>
    <p:sldId id="408" r:id="rId62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38">
          <p15:clr>
            <a:srgbClr val="A4A3A4"/>
          </p15:clr>
        </p15:guide>
        <p15:guide id="2" orient="horz" pos="164">
          <p15:clr>
            <a:srgbClr val="A4A3A4"/>
          </p15:clr>
        </p15:guide>
        <p15:guide id="3" orient="horz" pos="2659">
          <p15:clr>
            <a:srgbClr val="A4A3A4"/>
          </p15:clr>
        </p15:guide>
        <p15:guide id="4" pos="5477">
          <p15:clr>
            <a:srgbClr val="A4A3A4"/>
          </p15:clr>
        </p15:guide>
        <p15:guide id="5" pos="4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C13D"/>
    <a:srgbClr val="85C555"/>
    <a:srgbClr val="006600"/>
    <a:srgbClr val="008000"/>
    <a:srgbClr val="414143"/>
    <a:srgbClr val="FFFFFF"/>
    <a:srgbClr val="1E2E3E"/>
    <a:srgbClr val="0082BC"/>
    <a:srgbClr val="4B5884"/>
    <a:srgbClr val="1035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Estilo oscuro 1 - Énfasis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6" autoAdjust="0"/>
    <p:restoredTop sz="95394" autoAdjust="0"/>
  </p:normalViewPr>
  <p:slideViewPr>
    <p:cSldViewPr>
      <p:cViewPr varScale="1">
        <p:scale>
          <a:sx n="111" d="100"/>
          <a:sy n="111" d="100"/>
        </p:scale>
        <p:origin x="1608" y="102"/>
      </p:cViewPr>
      <p:guideLst>
        <p:guide orient="horz" pos="3938"/>
        <p:guide orient="horz" pos="164"/>
        <p:guide orient="horz" pos="2659"/>
        <p:guide pos="5477"/>
        <p:guide pos="43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-2347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FF8BCB-9FDF-448A-B014-C599151C5A6C}" type="doc">
      <dgm:prSet loTypeId="urn:microsoft.com/office/officeart/2005/8/layout/matrix2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FF25AF60-1F9C-4555-9892-A00C57AE77E0}">
      <dgm:prSet phldrT="[Texto]"/>
      <dgm:spPr/>
      <dgm:t>
        <a:bodyPr/>
        <a:lstStyle/>
        <a:p>
          <a:r>
            <a:rPr lang="es-ES" dirty="0" err="1" smtClean="0"/>
            <a:t>Custom</a:t>
          </a:r>
          <a:r>
            <a:rPr lang="es-ES" dirty="0" smtClean="0"/>
            <a:t> </a:t>
          </a:r>
          <a:r>
            <a:rPr lang="es-ES" dirty="0" err="1" smtClean="0"/>
            <a:t>Elements</a:t>
          </a:r>
          <a:endParaRPr lang="es-ES" dirty="0"/>
        </a:p>
      </dgm:t>
    </dgm:pt>
    <dgm:pt modelId="{3FD5C21F-9584-4FF0-9E52-3DE255023A60}" type="parTrans" cxnId="{EFC6AA6B-9B9A-4D4D-99EB-1A02E1759770}">
      <dgm:prSet/>
      <dgm:spPr/>
      <dgm:t>
        <a:bodyPr/>
        <a:lstStyle/>
        <a:p>
          <a:endParaRPr lang="es-ES"/>
        </a:p>
      </dgm:t>
    </dgm:pt>
    <dgm:pt modelId="{41B99D30-F8A9-4926-89B4-25A542C88A05}" type="sibTrans" cxnId="{EFC6AA6B-9B9A-4D4D-99EB-1A02E1759770}">
      <dgm:prSet/>
      <dgm:spPr/>
      <dgm:t>
        <a:bodyPr/>
        <a:lstStyle/>
        <a:p>
          <a:endParaRPr lang="es-ES"/>
        </a:p>
      </dgm:t>
    </dgm:pt>
    <dgm:pt modelId="{E15E0308-17E7-49A5-A13E-F825876504BB}">
      <dgm:prSet phldrT="[Texto]"/>
      <dgm:spPr/>
      <dgm:t>
        <a:bodyPr/>
        <a:lstStyle/>
        <a:p>
          <a:r>
            <a:rPr lang="es-ES" dirty="0" smtClean="0"/>
            <a:t>HTML </a:t>
          </a:r>
          <a:r>
            <a:rPr lang="es-ES" dirty="0" err="1" smtClean="0"/>
            <a:t>Templates</a:t>
          </a:r>
          <a:endParaRPr lang="es-ES" dirty="0"/>
        </a:p>
      </dgm:t>
    </dgm:pt>
    <dgm:pt modelId="{68DFBEAF-75B3-4DB2-ADBF-263C727603AB}" type="parTrans" cxnId="{A94F5EEA-A778-4BF5-91AB-7DFD0C3F7575}">
      <dgm:prSet/>
      <dgm:spPr/>
      <dgm:t>
        <a:bodyPr/>
        <a:lstStyle/>
        <a:p>
          <a:endParaRPr lang="es-ES"/>
        </a:p>
      </dgm:t>
    </dgm:pt>
    <dgm:pt modelId="{9149A33D-458E-4437-AB6F-BCF28D3115C4}" type="sibTrans" cxnId="{A94F5EEA-A778-4BF5-91AB-7DFD0C3F7575}">
      <dgm:prSet/>
      <dgm:spPr/>
      <dgm:t>
        <a:bodyPr/>
        <a:lstStyle/>
        <a:p>
          <a:endParaRPr lang="es-ES"/>
        </a:p>
      </dgm:t>
    </dgm:pt>
    <dgm:pt modelId="{9350DC99-AAA2-439B-879F-6B2D19F0D46D}">
      <dgm:prSet phldrT="[Texto]"/>
      <dgm:spPr/>
      <dgm:t>
        <a:bodyPr/>
        <a:lstStyle/>
        <a:p>
          <a:r>
            <a:rPr lang="es-ES" dirty="0" smtClean="0"/>
            <a:t>Shadow DOM</a:t>
          </a:r>
          <a:endParaRPr lang="es-ES" dirty="0"/>
        </a:p>
      </dgm:t>
    </dgm:pt>
    <dgm:pt modelId="{30781F6C-9204-4AB2-9411-243C93B2F013}" type="parTrans" cxnId="{83DD2C27-BA72-438E-8991-1D0BC0FC7032}">
      <dgm:prSet/>
      <dgm:spPr/>
      <dgm:t>
        <a:bodyPr/>
        <a:lstStyle/>
        <a:p>
          <a:endParaRPr lang="es-ES"/>
        </a:p>
      </dgm:t>
    </dgm:pt>
    <dgm:pt modelId="{F9077A61-D35C-4287-88DE-1A2FA49B32F4}" type="sibTrans" cxnId="{83DD2C27-BA72-438E-8991-1D0BC0FC7032}">
      <dgm:prSet/>
      <dgm:spPr/>
      <dgm:t>
        <a:bodyPr/>
        <a:lstStyle/>
        <a:p>
          <a:endParaRPr lang="es-ES"/>
        </a:p>
      </dgm:t>
    </dgm:pt>
    <dgm:pt modelId="{916E7FF7-42E9-4D0A-AC5F-4D7FCA803F02}">
      <dgm:prSet phldrT="[Texto]"/>
      <dgm:spPr/>
      <dgm:t>
        <a:bodyPr/>
        <a:lstStyle/>
        <a:p>
          <a:r>
            <a:rPr lang="es-ES" dirty="0" smtClean="0"/>
            <a:t>HTML </a:t>
          </a:r>
          <a:r>
            <a:rPr lang="es-ES" dirty="0" err="1" smtClean="0"/>
            <a:t>Imports</a:t>
          </a:r>
          <a:endParaRPr lang="es-ES" dirty="0"/>
        </a:p>
      </dgm:t>
    </dgm:pt>
    <dgm:pt modelId="{82C14923-F78E-48F0-97E4-8DC6295F0F27}" type="parTrans" cxnId="{417D2E42-8B09-45F3-9840-B2CAB3621771}">
      <dgm:prSet/>
      <dgm:spPr/>
      <dgm:t>
        <a:bodyPr/>
        <a:lstStyle/>
        <a:p>
          <a:endParaRPr lang="es-ES"/>
        </a:p>
      </dgm:t>
    </dgm:pt>
    <dgm:pt modelId="{98D1C0F4-087B-413D-ACCD-FF236FBA140B}" type="sibTrans" cxnId="{417D2E42-8B09-45F3-9840-B2CAB3621771}">
      <dgm:prSet/>
      <dgm:spPr/>
      <dgm:t>
        <a:bodyPr/>
        <a:lstStyle/>
        <a:p>
          <a:endParaRPr lang="es-ES"/>
        </a:p>
      </dgm:t>
    </dgm:pt>
    <dgm:pt modelId="{CAE00953-4930-4CC1-9F6F-863A230080F1}" type="pres">
      <dgm:prSet presAssocID="{48FF8BCB-9FDF-448A-B014-C599151C5A6C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BAADCC82-5C5D-406B-A50D-F5F31FEDEDA3}" type="pres">
      <dgm:prSet presAssocID="{48FF8BCB-9FDF-448A-B014-C599151C5A6C}" presName="axisShape" presStyleLbl="bgShp" presStyleIdx="0" presStyleCnt="1"/>
      <dgm:spPr/>
    </dgm:pt>
    <dgm:pt modelId="{29026583-F5E5-4269-B67E-0B2603DDD045}" type="pres">
      <dgm:prSet presAssocID="{48FF8BCB-9FDF-448A-B014-C599151C5A6C}" presName="rect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3FECCFC-D44C-46A4-87C6-C9FD0ED708B8}" type="pres">
      <dgm:prSet presAssocID="{48FF8BCB-9FDF-448A-B014-C599151C5A6C}" presName="rect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4232886-583F-47C1-AF92-08EC0D152AAF}" type="pres">
      <dgm:prSet presAssocID="{48FF8BCB-9FDF-448A-B014-C599151C5A6C}" presName="rect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90050F3-3557-491C-B2B5-2E27EA8D56AC}" type="pres">
      <dgm:prSet presAssocID="{48FF8BCB-9FDF-448A-B014-C599151C5A6C}" presName="rect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83DD2C27-BA72-438E-8991-1D0BC0FC7032}" srcId="{48FF8BCB-9FDF-448A-B014-C599151C5A6C}" destId="{9350DC99-AAA2-439B-879F-6B2D19F0D46D}" srcOrd="2" destOrd="0" parTransId="{30781F6C-9204-4AB2-9411-243C93B2F013}" sibTransId="{F9077A61-D35C-4287-88DE-1A2FA49B32F4}"/>
    <dgm:cxn modelId="{7A11E1F3-4B0E-4C17-A0FF-6B3969A3229D}" type="presOf" srcId="{916E7FF7-42E9-4D0A-AC5F-4D7FCA803F02}" destId="{490050F3-3557-491C-B2B5-2E27EA8D56AC}" srcOrd="0" destOrd="0" presId="urn:microsoft.com/office/officeart/2005/8/layout/matrix2"/>
    <dgm:cxn modelId="{2323953C-F5E2-465E-AFCF-280FA592E473}" type="presOf" srcId="{48FF8BCB-9FDF-448A-B014-C599151C5A6C}" destId="{CAE00953-4930-4CC1-9F6F-863A230080F1}" srcOrd="0" destOrd="0" presId="urn:microsoft.com/office/officeart/2005/8/layout/matrix2"/>
    <dgm:cxn modelId="{EFC6AA6B-9B9A-4D4D-99EB-1A02E1759770}" srcId="{48FF8BCB-9FDF-448A-B014-C599151C5A6C}" destId="{FF25AF60-1F9C-4555-9892-A00C57AE77E0}" srcOrd="0" destOrd="0" parTransId="{3FD5C21F-9584-4FF0-9E52-3DE255023A60}" sibTransId="{41B99D30-F8A9-4926-89B4-25A542C88A05}"/>
    <dgm:cxn modelId="{23F0E1E0-5AA6-4CC3-ACA1-C163D993B87D}" type="presOf" srcId="{E15E0308-17E7-49A5-A13E-F825876504BB}" destId="{A3FECCFC-D44C-46A4-87C6-C9FD0ED708B8}" srcOrd="0" destOrd="0" presId="urn:microsoft.com/office/officeart/2005/8/layout/matrix2"/>
    <dgm:cxn modelId="{2C9BBC34-9A55-4923-A5CC-1E0E38689F60}" type="presOf" srcId="{FF25AF60-1F9C-4555-9892-A00C57AE77E0}" destId="{29026583-F5E5-4269-B67E-0B2603DDD045}" srcOrd="0" destOrd="0" presId="urn:microsoft.com/office/officeart/2005/8/layout/matrix2"/>
    <dgm:cxn modelId="{CF656D00-BC86-49FE-B089-D27A85CF511A}" type="presOf" srcId="{9350DC99-AAA2-439B-879F-6B2D19F0D46D}" destId="{44232886-583F-47C1-AF92-08EC0D152AAF}" srcOrd="0" destOrd="0" presId="urn:microsoft.com/office/officeart/2005/8/layout/matrix2"/>
    <dgm:cxn modelId="{417D2E42-8B09-45F3-9840-B2CAB3621771}" srcId="{48FF8BCB-9FDF-448A-B014-C599151C5A6C}" destId="{916E7FF7-42E9-4D0A-AC5F-4D7FCA803F02}" srcOrd="3" destOrd="0" parTransId="{82C14923-F78E-48F0-97E4-8DC6295F0F27}" sibTransId="{98D1C0F4-087B-413D-ACCD-FF236FBA140B}"/>
    <dgm:cxn modelId="{A94F5EEA-A778-4BF5-91AB-7DFD0C3F7575}" srcId="{48FF8BCB-9FDF-448A-B014-C599151C5A6C}" destId="{E15E0308-17E7-49A5-A13E-F825876504BB}" srcOrd="1" destOrd="0" parTransId="{68DFBEAF-75B3-4DB2-ADBF-263C727603AB}" sibTransId="{9149A33D-458E-4437-AB6F-BCF28D3115C4}"/>
    <dgm:cxn modelId="{1CA39BE4-AA78-4406-A479-4DC7D0F2EC00}" type="presParOf" srcId="{CAE00953-4930-4CC1-9F6F-863A230080F1}" destId="{BAADCC82-5C5D-406B-A50D-F5F31FEDEDA3}" srcOrd="0" destOrd="0" presId="urn:microsoft.com/office/officeart/2005/8/layout/matrix2"/>
    <dgm:cxn modelId="{073D5A0D-61BF-49E6-ACF8-D42F4CC226AE}" type="presParOf" srcId="{CAE00953-4930-4CC1-9F6F-863A230080F1}" destId="{29026583-F5E5-4269-B67E-0B2603DDD045}" srcOrd="1" destOrd="0" presId="urn:microsoft.com/office/officeart/2005/8/layout/matrix2"/>
    <dgm:cxn modelId="{BE6241FA-9B99-4564-8BFE-B609DBAA20DE}" type="presParOf" srcId="{CAE00953-4930-4CC1-9F6F-863A230080F1}" destId="{A3FECCFC-D44C-46A4-87C6-C9FD0ED708B8}" srcOrd="2" destOrd="0" presId="urn:microsoft.com/office/officeart/2005/8/layout/matrix2"/>
    <dgm:cxn modelId="{800A9777-120D-4252-838E-B6F5ADF547F8}" type="presParOf" srcId="{CAE00953-4930-4CC1-9F6F-863A230080F1}" destId="{44232886-583F-47C1-AF92-08EC0D152AAF}" srcOrd="3" destOrd="0" presId="urn:microsoft.com/office/officeart/2005/8/layout/matrix2"/>
    <dgm:cxn modelId="{AD98D9F7-B67D-4684-A7C1-B2214324B64C}" type="presParOf" srcId="{CAE00953-4930-4CC1-9F6F-863A230080F1}" destId="{490050F3-3557-491C-B2B5-2E27EA8D56AC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ADCC82-5C5D-406B-A50D-F5F31FEDEDA3}">
      <dsp:nvSpPr>
        <dsp:cNvPr id="0" name=""/>
        <dsp:cNvSpPr/>
      </dsp:nvSpPr>
      <dsp:spPr>
        <a:xfrm>
          <a:off x="1270086" y="0"/>
          <a:ext cx="4444602" cy="4444602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026583-F5E5-4269-B67E-0B2603DDD045}">
      <dsp:nvSpPr>
        <dsp:cNvPr id="0" name=""/>
        <dsp:cNvSpPr/>
      </dsp:nvSpPr>
      <dsp:spPr>
        <a:xfrm>
          <a:off x="1558985" y="288899"/>
          <a:ext cx="1777840" cy="1777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600" kern="1200" dirty="0" err="1" smtClean="0"/>
            <a:t>Custom</a:t>
          </a:r>
          <a:r>
            <a:rPr lang="es-ES" sz="2600" kern="1200" dirty="0" smtClean="0"/>
            <a:t> </a:t>
          </a:r>
          <a:r>
            <a:rPr lang="es-ES" sz="2600" kern="1200" dirty="0" err="1" smtClean="0"/>
            <a:t>Elements</a:t>
          </a:r>
          <a:endParaRPr lang="es-ES" sz="2600" kern="1200" dirty="0"/>
        </a:p>
      </dsp:txBody>
      <dsp:txXfrm>
        <a:off x="1645772" y="375686"/>
        <a:ext cx="1604266" cy="1604266"/>
      </dsp:txXfrm>
    </dsp:sp>
    <dsp:sp modelId="{A3FECCFC-D44C-46A4-87C6-C9FD0ED708B8}">
      <dsp:nvSpPr>
        <dsp:cNvPr id="0" name=""/>
        <dsp:cNvSpPr/>
      </dsp:nvSpPr>
      <dsp:spPr>
        <a:xfrm>
          <a:off x="3647948" y="288899"/>
          <a:ext cx="1777840" cy="17778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600" kern="1200" dirty="0" smtClean="0"/>
            <a:t>HTML </a:t>
          </a:r>
          <a:r>
            <a:rPr lang="es-ES" sz="2600" kern="1200" dirty="0" err="1" smtClean="0"/>
            <a:t>Templates</a:t>
          </a:r>
          <a:endParaRPr lang="es-ES" sz="2600" kern="1200" dirty="0"/>
        </a:p>
      </dsp:txBody>
      <dsp:txXfrm>
        <a:off x="3734735" y="375686"/>
        <a:ext cx="1604266" cy="1604266"/>
      </dsp:txXfrm>
    </dsp:sp>
    <dsp:sp modelId="{44232886-583F-47C1-AF92-08EC0D152AAF}">
      <dsp:nvSpPr>
        <dsp:cNvPr id="0" name=""/>
        <dsp:cNvSpPr/>
      </dsp:nvSpPr>
      <dsp:spPr>
        <a:xfrm>
          <a:off x="1558985" y="2377862"/>
          <a:ext cx="1777840" cy="17778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600" kern="1200" dirty="0" smtClean="0"/>
            <a:t>Shadow DOM</a:t>
          </a:r>
          <a:endParaRPr lang="es-ES" sz="2600" kern="1200" dirty="0"/>
        </a:p>
      </dsp:txBody>
      <dsp:txXfrm>
        <a:off x="1645772" y="2464649"/>
        <a:ext cx="1604266" cy="1604266"/>
      </dsp:txXfrm>
    </dsp:sp>
    <dsp:sp modelId="{490050F3-3557-491C-B2B5-2E27EA8D56AC}">
      <dsp:nvSpPr>
        <dsp:cNvPr id="0" name=""/>
        <dsp:cNvSpPr/>
      </dsp:nvSpPr>
      <dsp:spPr>
        <a:xfrm>
          <a:off x="3647948" y="2377862"/>
          <a:ext cx="1777840" cy="17778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600" kern="1200" dirty="0" smtClean="0"/>
            <a:t>HTML </a:t>
          </a:r>
          <a:r>
            <a:rPr lang="es-ES" sz="2600" kern="1200" dirty="0" err="1" smtClean="0"/>
            <a:t>Imports</a:t>
          </a:r>
          <a:endParaRPr lang="es-ES" sz="2600" kern="1200" dirty="0"/>
        </a:p>
      </dsp:txBody>
      <dsp:txXfrm>
        <a:off x="3734735" y="2464649"/>
        <a:ext cx="1604266" cy="16042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874739-E477-43E2-8B27-A4F7487B42F6}" type="datetimeFigureOut">
              <a:rPr lang="es-ES" smtClean="0"/>
              <a:t>11/11/2018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00A298-037C-4338-BA63-2BA49C9208D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86445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02398-51E1-4667-A0F7-E97AD1F32962}" type="datetimeFigureOut">
              <a:rPr lang="es-ES" smtClean="0"/>
              <a:t>11/11/2018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470AB5-00EE-4A5C-AE4E-71B8EEE104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2830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8866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7054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483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66555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25617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45265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5947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36324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64387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09718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4817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23114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0970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44647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29730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53455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21331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36148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38341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86052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61681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5826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6394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23844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43436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61475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71754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66078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3499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22299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64434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48235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1984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95272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58289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43277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2243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06124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38074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08371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51228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75619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17517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2631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11572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94935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523206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2710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764091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762637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783456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976678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978697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826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3336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1460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0616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0719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 userDrawn="1"/>
        </p:nvSpPr>
        <p:spPr>
          <a:xfrm>
            <a:off x="-20886" y="0"/>
            <a:ext cx="9164885" cy="6858000"/>
          </a:xfrm>
          <a:prstGeom prst="rect">
            <a:avLst/>
          </a:prstGeom>
          <a:solidFill>
            <a:srgbClr val="1E2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2 Rectángulo"/>
          <p:cNvSpPr/>
          <p:nvPr userDrawn="1"/>
        </p:nvSpPr>
        <p:spPr>
          <a:xfrm>
            <a:off x="-36512" y="0"/>
            <a:ext cx="9164885" cy="6858000"/>
          </a:xfrm>
          <a:prstGeom prst="rect">
            <a:avLst/>
          </a:prstGeom>
          <a:solidFill>
            <a:srgbClr val="4141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9488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63087A0B-8966-410A-BC67-79F63FC8B2D3}" type="datetimeFigureOut">
              <a:rPr lang="es-ES" smtClean="0"/>
              <a:t>11/11/2018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1998FA28-D925-4A83-9CFA-F9D7C54917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8701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992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75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8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33" r="5932"/>
          <a:stretch/>
        </p:blipFill>
        <p:spPr>
          <a:xfrm>
            <a:off x="0" y="0"/>
            <a:ext cx="9144000" cy="6885384"/>
          </a:xfrm>
          <a:prstGeom prst="rect">
            <a:avLst/>
          </a:prstGeom>
        </p:spPr>
      </p:pic>
      <p:sp>
        <p:nvSpPr>
          <p:cNvPr id="4" name="3 Redondear rectángulo de esquina del mismo lado"/>
          <p:cNvSpPr/>
          <p:nvPr/>
        </p:nvSpPr>
        <p:spPr>
          <a:xfrm rot="16200000" flipV="1">
            <a:off x="3929404" y="1382754"/>
            <a:ext cx="1285193" cy="914400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4 CuadroTexto"/>
          <p:cNvSpPr txBox="1"/>
          <p:nvPr/>
        </p:nvSpPr>
        <p:spPr>
          <a:xfrm>
            <a:off x="327625" y="5476445"/>
            <a:ext cx="6095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chemeClr val="accent1"/>
                </a:solidFill>
              </a:rPr>
              <a:t>WebComponents</a:t>
            </a:r>
            <a:r>
              <a:rPr lang="es-ES" sz="3200" dirty="0">
                <a:solidFill>
                  <a:schemeClr val="accent1"/>
                </a:solidFill>
              </a:rPr>
              <a:t> </a:t>
            </a:r>
            <a:r>
              <a:rPr lang="es-ES" sz="3200" dirty="0" err="1">
                <a:solidFill>
                  <a:schemeClr val="accent1"/>
                </a:solidFill>
              </a:rPr>
              <a:t>like</a:t>
            </a:r>
            <a:r>
              <a:rPr lang="es-ES" sz="3200" dirty="0">
                <a:solidFill>
                  <a:schemeClr val="accent1"/>
                </a:solidFill>
              </a:rPr>
              <a:t> a </a:t>
            </a:r>
            <a:r>
              <a:rPr lang="es-ES" sz="3200" dirty="0" smtClean="0">
                <a:solidFill>
                  <a:schemeClr val="accent1"/>
                </a:solidFill>
              </a:rPr>
              <a:t>ninja</a:t>
            </a:r>
          </a:p>
          <a:p>
            <a:r>
              <a:rPr lang="es-ES" sz="1600" cap="all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EVERIS </a:t>
            </a:r>
            <a:r>
              <a:rPr lang="es-ES" sz="1600" cap="al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CENTERS – NOV. </a:t>
            </a:r>
            <a:r>
              <a:rPr lang="es-ES" sz="1600" cap="all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2018</a:t>
            </a:r>
            <a:endParaRPr lang="es-ES" sz="1600" cap="all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179514" y="116632"/>
            <a:ext cx="1905959" cy="1412774"/>
            <a:chOff x="1187615" y="2"/>
            <a:chExt cx="1905959" cy="1412774"/>
          </a:xfrm>
        </p:grpSpPr>
        <p:sp>
          <p:nvSpPr>
            <p:cNvPr id="12" name="11 Redondear rectángulo de esquina del mismo lado"/>
            <p:cNvSpPr/>
            <p:nvPr/>
          </p:nvSpPr>
          <p:spPr>
            <a:xfrm rot="10800000" flipV="1">
              <a:off x="1187615" y="2"/>
              <a:ext cx="1905959" cy="1412774"/>
            </a:xfrm>
            <a:prstGeom prst="round2SameRect">
              <a:avLst>
                <a:gd name="adj1" fmla="val 0"/>
                <a:gd name="adj2" fmla="val 388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3" name="Picture 2" descr="C:\backup\CENTERS\Líneas de trabajo\codeFEST\microsite codeFEST\logo-codeFEST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825" b="34349"/>
            <a:stretch/>
          </p:blipFill>
          <p:spPr bwMode="auto">
            <a:xfrm>
              <a:off x="1405405" y="310252"/>
              <a:ext cx="1470390" cy="8144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Box 16"/>
          <p:cNvSpPr txBox="1"/>
          <p:nvPr/>
        </p:nvSpPr>
        <p:spPr>
          <a:xfrm>
            <a:off x="5804433" y="5539256"/>
            <a:ext cx="311995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/>
              <a:t>Marcos Alberto Ginel </a:t>
            </a:r>
            <a:r>
              <a:rPr lang="en-US" b="1" dirty="0" err="1" smtClean="0"/>
              <a:t>Calderón</a:t>
            </a:r>
            <a:endParaRPr lang="en-US" b="1" dirty="0" smtClean="0"/>
          </a:p>
          <a:p>
            <a:pPr algn="r"/>
            <a:r>
              <a:rPr lang="en-US" b="1" dirty="0" smtClean="0"/>
              <a:t>Sergio Raposo Vargas</a:t>
            </a:r>
            <a:endParaRPr lang="en-US" sz="1600" b="1" dirty="0" smtClean="0"/>
          </a:p>
          <a:p>
            <a:pPr algn="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293508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709192"/>
            <a:ext cx="8003232" cy="4456112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Los 4 pilares de los Web Components</a:t>
            </a:r>
          </a:p>
          <a:p>
            <a:pPr marL="633413" indent="-457200">
              <a:spcBef>
                <a:spcPts val="0"/>
              </a:spcBef>
              <a:spcAft>
                <a:spcPts val="600"/>
              </a:spcAft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1939415982"/>
              </p:ext>
            </p:extLst>
          </p:nvPr>
        </p:nvGraphicFramePr>
        <p:xfrm>
          <a:off x="1115616" y="2276873"/>
          <a:ext cx="6984775" cy="4444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8676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709192"/>
            <a:ext cx="8003232" cy="4456112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Web Components: Entrada / Salida</a:t>
            </a:r>
          </a:p>
          <a:p>
            <a:pPr marL="633413" indent="-457200">
              <a:spcBef>
                <a:spcPts val="0"/>
              </a:spcBef>
              <a:spcAft>
                <a:spcPts val="600"/>
              </a:spcAft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2699792" y="2996952"/>
            <a:ext cx="3744416" cy="2736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b="1" dirty="0" smtClean="0"/>
              <a:t>Web Component</a:t>
            </a:r>
            <a:endParaRPr lang="es-ES" sz="3600" b="1" dirty="0"/>
          </a:p>
        </p:txBody>
      </p:sp>
      <p:sp>
        <p:nvSpPr>
          <p:cNvPr id="6" name="Flecha derecha 5"/>
          <p:cNvSpPr/>
          <p:nvPr/>
        </p:nvSpPr>
        <p:spPr>
          <a:xfrm>
            <a:off x="228600" y="3807042"/>
            <a:ext cx="2448272" cy="11161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Parámetros de Entrada</a:t>
            </a:r>
            <a:endParaRPr lang="es-ES" dirty="0"/>
          </a:p>
        </p:txBody>
      </p:sp>
      <p:sp>
        <p:nvSpPr>
          <p:cNvPr id="12" name="Flecha derecha 11"/>
          <p:cNvSpPr/>
          <p:nvPr/>
        </p:nvSpPr>
        <p:spPr>
          <a:xfrm>
            <a:off x="6467128" y="3807042"/>
            <a:ext cx="2448272" cy="111612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Eventos de </a:t>
            </a: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>Salida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5963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709192"/>
            <a:ext cx="8003232" cy="4456112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Reutilización!!</a:t>
            </a:r>
          </a:p>
          <a:p>
            <a:pPr marL="633413" indent="-457200">
              <a:spcBef>
                <a:spcPts val="0"/>
              </a:spcBef>
              <a:spcAft>
                <a:spcPts val="600"/>
              </a:spcAft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050" name="Picture 2" descr="Resultado de imagen de angular react vue htm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6592" y="1961176"/>
            <a:ext cx="8155632" cy="398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de htm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933" y="2788091"/>
            <a:ext cx="2098507" cy="237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32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709192"/>
            <a:ext cx="8003232" cy="4456112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La solución:</a:t>
            </a:r>
          </a:p>
          <a:p>
            <a:pPr marL="633413" indent="-457200">
              <a:spcBef>
                <a:spcPts val="0"/>
              </a:spcBef>
              <a:spcAft>
                <a:spcPts val="600"/>
              </a:spcAft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076" name="Picture 4" descr="Resultado de imagen de stencilj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20888"/>
            <a:ext cx="7045623" cy="192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30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268760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¿Qué es Stencil?</a:t>
            </a:r>
          </a:p>
          <a:p>
            <a:pPr marL="633413" indent="-457200">
              <a:spcBef>
                <a:spcPts val="0"/>
              </a:spcBef>
              <a:spcAft>
                <a:spcPts val="600"/>
              </a:spcAft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Stencil </a:t>
            </a:r>
            <a:r>
              <a:rPr lang="es-ES" sz="2400" dirty="0" smtClean="0">
                <a:solidFill>
                  <a:schemeClr val="accent1"/>
                </a:solidFill>
              </a:rPr>
              <a:t>no es un framework</a:t>
            </a:r>
          </a:p>
          <a:p>
            <a:pPr marL="633413" indent="-457200">
              <a:spcBef>
                <a:spcPts val="0"/>
              </a:spcBef>
              <a:spcAft>
                <a:spcPts val="600"/>
              </a:spcAft>
            </a:pPr>
            <a:r>
              <a:rPr lang="es-ES" sz="2400" dirty="0" smtClean="0">
                <a:solidFill>
                  <a:schemeClr val="accent1"/>
                </a:solidFill>
              </a:rPr>
              <a:t>Es un compilador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 de Web Components</a:t>
            </a:r>
          </a:p>
          <a:p>
            <a:pPr marL="633413" indent="-457200">
              <a:spcBef>
                <a:spcPts val="0"/>
              </a:spcBef>
              <a:spcAft>
                <a:spcPts val="600"/>
              </a:spcAft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Proporciona una API  para escribir Web Components más rápidos, de forma más sencilla y con mayor potencial</a:t>
            </a: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633413" indent="-457200">
              <a:spcBef>
                <a:spcPts val="0"/>
              </a:spcBef>
              <a:spcAft>
                <a:spcPts val="600"/>
              </a:spcAft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Combina los mejores conceptos de los </a:t>
            </a:r>
            <a:r>
              <a:rPr lang="es-ES" sz="2400" dirty="0" err="1" smtClean="0">
                <a:solidFill>
                  <a:schemeClr val="bg1">
                    <a:lumMod val="95000"/>
                  </a:schemeClr>
                </a:solidFill>
              </a:rPr>
              <a:t>frameworks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 más populares:</a:t>
            </a:r>
          </a:p>
          <a:p>
            <a:pPr marL="1033463" lvl="1" indent="-457200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Reactive data </a:t>
            </a: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</a:rPr>
              <a:t>binding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 (</a:t>
            </a: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</a:rPr>
              <a:t>React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, Angular)</a:t>
            </a:r>
          </a:p>
          <a:p>
            <a:pPr marL="1033463" lvl="1" indent="-457200">
              <a:spcBef>
                <a:spcPts val="0"/>
              </a:spcBef>
              <a:spcAft>
                <a:spcPts val="600"/>
              </a:spcAft>
            </a:pP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</a:rPr>
              <a:t>Async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</a:rPr>
              <a:t>rendering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 (</a:t>
            </a: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</a:rPr>
              <a:t>React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</a:rPr>
              <a:t>Fiber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pPr marL="1033463" lvl="1" indent="-457200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Virtual DOM (</a:t>
            </a: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</a:rPr>
              <a:t>React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pPr marL="1033463" lvl="1" indent="-457200">
              <a:spcBef>
                <a:spcPts val="0"/>
              </a:spcBef>
              <a:spcAft>
                <a:spcPts val="600"/>
              </a:spcAft>
            </a:pP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</a:rPr>
              <a:t>TypeScript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(Angular)</a:t>
            </a:r>
          </a:p>
          <a:p>
            <a:pPr marL="1033463" lvl="1" indent="-457200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JSX (</a:t>
            </a: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</a:rPr>
              <a:t>React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1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268760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¿Qué?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2204864"/>
            <a:ext cx="5836076" cy="3253741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0432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268760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¿Qué?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852936"/>
            <a:ext cx="6192688" cy="1688198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8480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268760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¿Qué?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852936"/>
            <a:ext cx="6192688" cy="1688198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sp>
        <p:nvSpPr>
          <p:cNvPr id="6" name="Rectángulo 5"/>
          <p:cNvSpPr/>
          <p:nvPr/>
        </p:nvSpPr>
        <p:spPr>
          <a:xfrm>
            <a:off x="179512" y="2924944"/>
            <a:ext cx="6048672" cy="1512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/>
          <p:cNvSpPr txBox="1"/>
          <p:nvPr/>
        </p:nvSpPr>
        <p:spPr>
          <a:xfrm>
            <a:off x="3460068" y="2924944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s-E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y-component</a:t>
            </a:r>
            <a:endParaRPr lang="es-E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ángulo redondeado 10"/>
          <p:cNvSpPr/>
          <p:nvPr/>
        </p:nvSpPr>
        <p:spPr>
          <a:xfrm>
            <a:off x="6516043" y="1844824"/>
            <a:ext cx="2336241" cy="3744416"/>
          </a:xfrm>
          <a:prstGeom prst="roundRect">
            <a:avLst>
              <a:gd name="adj" fmla="val 8405"/>
            </a:avLst>
          </a:prstGeom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 err="1" smtClean="0"/>
              <a:t>my-component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8032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268760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¿Qué?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852936"/>
            <a:ext cx="6192688" cy="1688198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sp>
        <p:nvSpPr>
          <p:cNvPr id="6" name="Rectángulo 5"/>
          <p:cNvSpPr/>
          <p:nvPr/>
        </p:nvSpPr>
        <p:spPr>
          <a:xfrm>
            <a:off x="179512" y="2924944"/>
            <a:ext cx="6048672" cy="1512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/>
          <p:cNvSpPr txBox="1"/>
          <p:nvPr/>
        </p:nvSpPr>
        <p:spPr>
          <a:xfrm>
            <a:off x="3460068" y="2924944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s-E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y-component</a:t>
            </a:r>
            <a:endParaRPr lang="es-E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51520" y="3501008"/>
            <a:ext cx="5904656" cy="79208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7" name="Grupo 6"/>
          <p:cNvGrpSpPr/>
          <p:nvPr/>
        </p:nvGrpSpPr>
        <p:grpSpPr>
          <a:xfrm>
            <a:off x="6516043" y="1844824"/>
            <a:ext cx="2336241" cy="3744416"/>
            <a:chOff x="6516043" y="1844824"/>
            <a:chExt cx="2336241" cy="3744416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11" name="Rectángulo redondeado 10"/>
            <p:cNvSpPr/>
            <p:nvPr/>
          </p:nvSpPr>
          <p:spPr>
            <a:xfrm>
              <a:off x="6516043" y="1844824"/>
              <a:ext cx="2336241" cy="3744416"/>
            </a:xfrm>
            <a:prstGeom prst="roundRect">
              <a:avLst>
                <a:gd name="adj" fmla="val 8405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s-ES" dirty="0" err="1" smtClean="0"/>
                <a:t>my-component</a:t>
              </a:r>
              <a:endParaRPr lang="es-ES" dirty="0"/>
            </a:p>
          </p:txBody>
        </p:sp>
        <p:sp>
          <p:nvSpPr>
            <p:cNvPr id="13" name="Rectángulo redondeado 12"/>
            <p:cNvSpPr/>
            <p:nvPr/>
          </p:nvSpPr>
          <p:spPr>
            <a:xfrm>
              <a:off x="6660233" y="2399773"/>
              <a:ext cx="2026568" cy="2973443"/>
            </a:xfrm>
            <a:prstGeom prst="roundRect">
              <a:avLst>
                <a:gd name="adj" fmla="val 8405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s-ES" sz="1600" dirty="0" err="1" smtClean="0"/>
                <a:t>my-child-component</a:t>
              </a:r>
              <a:endParaRPr lang="es-ES" sz="1600" dirty="0"/>
            </a:p>
          </p:txBody>
        </p:sp>
      </p:grpSp>
      <p:sp>
        <p:nvSpPr>
          <p:cNvPr id="14" name="CuadroTexto 13"/>
          <p:cNvSpPr txBox="1"/>
          <p:nvPr/>
        </p:nvSpPr>
        <p:spPr>
          <a:xfrm>
            <a:off x="2739988" y="3507219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my-child-component</a:t>
            </a:r>
            <a:endParaRPr lang="es-ES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43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268760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¿Qué?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852936"/>
            <a:ext cx="6192688" cy="1688198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sp>
        <p:nvSpPr>
          <p:cNvPr id="6" name="Rectángulo 5"/>
          <p:cNvSpPr/>
          <p:nvPr/>
        </p:nvSpPr>
        <p:spPr>
          <a:xfrm>
            <a:off x="179512" y="2924944"/>
            <a:ext cx="6048672" cy="1512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/>
          <p:cNvSpPr txBox="1"/>
          <p:nvPr/>
        </p:nvSpPr>
        <p:spPr>
          <a:xfrm>
            <a:off x="3460068" y="2924944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s-E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y-component</a:t>
            </a:r>
            <a:endParaRPr lang="es-E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51520" y="3501008"/>
            <a:ext cx="5904656" cy="79208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8" name="Grupo 7"/>
          <p:cNvGrpSpPr/>
          <p:nvPr/>
        </p:nvGrpSpPr>
        <p:grpSpPr>
          <a:xfrm>
            <a:off x="6516043" y="1844824"/>
            <a:ext cx="2336241" cy="3744416"/>
            <a:chOff x="6516043" y="1844824"/>
            <a:chExt cx="2336241" cy="3744416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11" name="Rectángulo redondeado 10"/>
            <p:cNvSpPr/>
            <p:nvPr/>
          </p:nvSpPr>
          <p:spPr>
            <a:xfrm>
              <a:off x="6516043" y="1844824"/>
              <a:ext cx="2336241" cy="3744416"/>
            </a:xfrm>
            <a:prstGeom prst="roundRect">
              <a:avLst>
                <a:gd name="adj" fmla="val 8405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s-ES" dirty="0" err="1" smtClean="0"/>
                <a:t>my-component</a:t>
              </a:r>
              <a:endParaRPr lang="es-ES" dirty="0"/>
            </a:p>
          </p:txBody>
        </p:sp>
        <p:sp>
          <p:nvSpPr>
            <p:cNvPr id="13" name="Rectángulo redondeado 12"/>
            <p:cNvSpPr/>
            <p:nvPr/>
          </p:nvSpPr>
          <p:spPr>
            <a:xfrm>
              <a:off x="6660233" y="2399773"/>
              <a:ext cx="2026568" cy="2973443"/>
            </a:xfrm>
            <a:prstGeom prst="roundRect">
              <a:avLst>
                <a:gd name="adj" fmla="val 8405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s-ES" sz="1600" dirty="0" err="1" smtClean="0"/>
                <a:t>my-child-component</a:t>
              </a:r>
              <a:endParaRPr lang="es-ES" sz="1600" dirty="0" smtClean="0"/>
            </a:p>
            <a:p>
              <a:endParaRPr lang="es-ES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1600" dirty="0" smtClean="0"/>
                <a:t>Validación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1600" dirty="0" smtClean="0"/>
                <a:t>Modificar barra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1600" dirty="0" smtClean="0"/>
                <a:t>Mostrar botón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1600" dirty="0" smtClean="0"/>
                <a:t>Bloquear input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1600" dirty="0" smtClean="0"/>
                <a:t>Comunicarse</a:t>
              </a:r>
              <a:endParaRPr lang="es-ES" sz="1600" dirty="0"/>
            </a:p>
          </p:txBody>
        </p:sp>
      </p:grpSp>
      <p:sp>
        <p:nvSpPr>
          <p:cNvPr id="7" name="Flecha curvada hacia la derecha 6"/>
          <p:cNvSpPr/>
          <p:nvPr/>
        </p:nvSpPr>
        <p:spPr>
          <a:xfrm>
            <a:off x="8105564" y="2208727"/>
            <a:ext cx="288032" cy="36004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4" name="Flecha curvada hacia la derecha 13"/>
          <p:cNvSpPr/>
          <p:nvPr/>
        </p:nvSpPr>
        <p:spPr>
          <a:xfrm rot="10530974">
            <a:off x="8452275" y="2166591"/>
            <a:ext cx="288032" cy="36004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739988" y="3507219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my-child-component</a:t>
            </a:r>
            <a:endParaRPr lang="es-ES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63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30" name="Picture 6" descr="Resultado de imagen de imagenes html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912" y="1231126"/>
            <a:ext cx="5164641" cy="445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1770912" y="5704979"/>
            <a:ext cx="51646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</a:rPr>
              <a:t>¿Lo conocéis?</a:t>
            </a:r>
            <a:endParaRPr lang="es-E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6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709192"/>
            <a:ext cx="8003232" cy="4456112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Web Components: Entrada / Salida</a:t>
            </a:r>
          </a:p>
          <a:p>
            <a:pPr marL="633413" indent="-457200">
              <a:spcBef>
                <a:spcPts val="0"/>
              </a:spcBef>
              <a:spcAft>
                <a:spcPts val="600"/>
              </a:spcAft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2699792" y="2996952"/>
            <a:ext cx="3744416" cy="2736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b="1" dirty="0" smtClean="0"/>
              <a:t>Web Component</a:t>
            </a:r>
            <a:endParaRPr lang="es-ES" sz="3600" b="1" dirty="0"/>
          </a:p>
        </p:txBody>
      </p:sp>
      <p:sp>
        <p:nvSpPr>
          <p:cNvPr id="6" name="Flecha derecha 5"/>
          <p:cNvSpPr/>
          <p:nvPr/>
        </p:nvSpPr>
        <p:spPr>
          <a:xfrm>
            <a:off x="228600" y="3807042"/>
            <a:ext cx="2448272" cy="11161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Parámetros de Entrada</a:t>
            </a:r>
            <a:endParaRPr lang="es-ES" dirty="0"/>
          </a:p>
        </p:txBody>
      </p:sp>
      <p:sp>
        <p:nvSpPr>
          <p:cNvPr id="12" name="Flecha derecha 11"/>
          <p:cNvSpPr/>
          <p:nvPr/>
        </p:nvSpPr>
        <p:spPr>
          <a:xfrm>
            <a:off x="6467128" y="3807042"/>
            <a:ext cx="2448272" cy="111612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Eventos de </a:t>
            </a: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>Salida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8144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268760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¿Qué?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852936"/>
            <a:ext cx="6192688" cy="1688198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sp>
        <p:nvSpPr>
          <p:cNvPr id="6" name="Rectángulo 5"/>
          <p:cNvSpPr/>
          <p:nvPr/>
        </p:nvSpPr>
        <p:spPr>
          <a:xfrm>
            <a:off x="179512" y="2924944"/>
            <a:ext cx="6048672" cy="1512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/>
          <p:cNvSpPr txBox="1"/>
          <p:nvPr/>
        </p:nvSpPr>
        <p:spPr>
          <a:xfrm>
            <a:off x="3460068" y="2924944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s-E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y-component</a:t>
            </a:r>
            <a:endParaRPr lang="es-E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51520" y="3501008"/>
            <a:ext cx="5904656" cy="79208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8" name="Grupo 7"/>
          <p:cNvGrpSpPr/>
          <p:nvPr/>
        </p:nvGrpSpPr>
        <p:grpSpPr>
          <a:xfrm>
            <a:off x="6516043" y="1844824"/>
            <a:ext cx="2336241" cy="3744416"/>
            <a:chOff x="6516043" y="1844824"/>
            <a:chExt cx="2336241" cy="3744416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11" name="Rectángulo redondeado 10"/>
            <p:cNvSpPr/>
            <p:nvPr/>
          </p:nvSpPr>
          <p:spPr>
            <a:xfrm>
              <a:off x="6516043" y="1844824"/>
              <a:ext cx="2336241" cy="3744416"/>
            </a:xfrm>
            <a:prstGeom prst="roundRect">
              <a:avLst>
                <a:gd name="adj" fmla="val 8405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s-ES" dirty="0" err="1" smtClean="0"/>
                <a:t>my-component</a:t>
              </a:r>
              <a:endParaRPr lang="es-ES" dirty="0"/>
            </a:p>
          </p:txBody>
        </p:sp>
        <p:sp>
          <p:nvSpPr>
            <p:cNvPr id="13" name="Rectángulo redondeado 12"/>
            <p:cNvSpPr/>
            <p:nvPr/>
          </p:nvSpPr>
          <p:spPr>
            <a:xfrm>
              <a:off x="6660233" y="2399773"/>
              <a:ext cx="2026568" cy="2973443"/>
            </a:xfrm>
            <a:prstGeom prst="roundRect">
              <a:avLst>
                <a:gd name="adj" fmla="val 8405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s-ES" sz="1600" dirty="0" err="1" smtClean="0"/>
                <a:t>my-child-component</a:t>
              </a:r>
              <a:endParaRPr lang="es-ES" sz="1600" dirty="0" smtClean="0"/>
            </a:p>
            <a:p>
              <a:endParaRPr lang="es-ES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1600" dirty="0" smtClean="0"/>
                <a:t>Validación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1600" dirty="0" smtClean="0"/>
                <a:t>Modificar barra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1600" dirty="0" smtClean="0"/>
                <a:t>Mostrar botón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1600" dirty="0" smtClean="0"/>
                <a:t>Bloquear input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1600" dirty="0" smtClean="0"/>
                <a:t>Comunicarse</a:t>
              </a:r>
              <a:endParaRPr lang="es-ES" sz="1600" dirty="0"/>
            </a:p>
          </p:txBody>
        </p:sp>
      </p:grpSp>
      <p:sp>
        <p:nvSpPr>
          <p:cNvPr id="7" name="Flecha curvada hacia la derecha 6"/>
          <p:cNvSpPr/>
          <p:nvPr/>
        </p:nvSpPr>
        <p:spPr>
          <a:xfrm>
            <a:off x="8105564" y="2208727"/>
            <a:ext cx="288032" cy="36004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4" name="Flecha curvada hacia la derecha 13"/>
          <p:cNvSpPr/>
          <p:nvPr/>
        </p:nvSpPr>
        <p:spPr>
          <a:xfrm rot="10530974">
            <a:off x="8452275" y="2166591"/>
            <a:ext cx="288032" cy="36004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739988" y="3507219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my-child-component</a:t>
            </a:r>
            <a:endParaRPr lang="es-ES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Flecha derecha 15"/>
          <p:cNvSpPr/>
          <p:nvPr/>
        </p:nvSpPr>
        <p:spPr>
          <a:xfrm rot="5400000">
            <a:off x="7212781" y="1387330"/>
            <a:ext cx="407069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Flecha derecha 16"/>
          <p:cNvSpPr/>
          <p:nvPr/>
        </p:nvSpPr>
        <p:spPr>
          <a:xfrm rot="5400000">
            <a:off x="7230781" y="2214240"/>
            <a:ext cx="191046" cy="18002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Flecha derecha 17"/>
          <p:cNvSpPr/>
          <p:nvPr/>
        </p:nvSpPr>
        <p:spPr>
          <a:xfrm rot="16200000">
            <a:off x="7754866" y="1355282"/>
            <a:ext cx="409001" cy="42606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Flecha derecha 18"/>
          <p:cNvSpPr/>
          <p:nvPr/>
        </p:nvSpPr>
        <p:spPr>
          <a:xfrm rot="16200000">
            <a:off x="7518723" y="2161134"/>
            <a:ext cx="180020" cy="27520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510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268760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¿Qué?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852936"/>
            <a:ext cx="6192688" cy="1688198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sp>
        <p:nvSpPr>
          <p:cNvPr id="6" name="Rectángulo 5"/>
          <p:cNvSpPr/>
          <p:nvPr/>
        </p:nvSpPr>
        <p:spPr>
          <a:xfrm>
            <a:off x="179512" y="2924944"/>
            <a:ext cx="6048672" cy="1512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/>
          <p:cNvSpPr txBox="1"/>
          <p:nvPr/>
        </p:nvSpPr>
        <p:spPr>
          <a:xfrm>
            <a:off x="3460068" y="2924944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s-E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y-component</a:t>
            </a:r>
            <a:endParaRPr lang="es-E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51520" y="3501008"/>
            <a:ext cx="5904656" cy="79208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redondeado 10"/>
          <p:cNvSpPr/>
          <p:nvPr/>
        </p:nvSpPr>
        <p:spPr>
          <a:xfrm>
            <a:off x="6516043" y="1844824"/>
            <a:ext cx="2336241" cy="3744416"/>
          </a:xfrm>
          <a:prstGeom prst="roundRect">
            <a:avLst>
              <a:gd name="adj" fmla="val 84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 err="1" smtClean="0"/>
              <a:t>my-component</a:t>
            </a:r>
            <a:endParaRPr lang="es-ES" dirty="0"/>
          </a:p>
        </p:txBody>
      </p:sp>
      <p:sp>
        <p:nvSpPr>
          <p:cNvPr id="15" name="CuadroTexto 14"/>
          <p:cNvSpPr txBox="1"/>
          <p:nvPr/>
        </p:nvSpPr>
        <p:spPr>
          <a:xfrm>
            <a:off x="2739988" y="3507219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my-child-component</a:t>
            </a:r>
            <a:endParaRPr lang="es-ES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Flecha derecha 15"/>
          <p:cNvSpPr/>
          <p:nvPr/>
        </p:nvSpPr>
        <p:spPr>
          <a:xfrm rot="5400000">
            <a:off x="7212781" y="1387330"/>
            <a:ext cx="407069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Flecha derecha 17"/>
          <p:cNvSpPr/>
          <p:nvPr/>
        </p:nvSpPr>
        <p:spPr>
          <a:xfrm rot="16200000">
            <a:off x="7754866" y="1355282"/>
            <a:ext cx="409001" cy="42606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2" name="Grupo 21"/>
          <p:cNvGrpSpPr/>
          <p:nvPr/>
        </p:nvGrpSpPr>
        <p:grpSpPr>
          <a:xfrm>
            <a:off x="6624228" y="669181"/>
            <a:ext cx="1944216" cy="720080"/>
            <a:chOff x="-756592" y="1961176"/>
            <a:chExt cx="9289032" cy="3988104"/>
          </a:xfrm>
        </p:grpSpPr>
        <p:pic>
          <p:nvPicPr>
            <p:cNvPr id="20" name="Picture 2" descr="Resultado de imagen de angular react vue html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56592" y="1961176"/>
              <a:ext cx="8155632" cy="3988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Resultado de imagen de html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3933" y="2788091"/>
              <a:ext cx="2098507" cy="2376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3875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268760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¿Cómo?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08" y="2636912"/>
            <a:ext cx="1633662" cy="151216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713" y="2636912"/>
            <a:ext cx="1889185" cy="151216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8" name="Más 17"/>
          <p:cNvSpPr/>
          <p:nvPr/>
        </p:nvSpPr>
        <p:spPr>
          <a:xfrm>
            <a:off x="2732716" y="3068959"/>
            <a:ext cx="648072" cy="576064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6620" y="2636912"/>
            <a:ext cx="1512168" cy="1512168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21" name="Más 20"/>
          <p:cNvSpPr/>
          <p:nvPr/>
        </p:nvSpPr>
        <p:spPr>
          <a:xfrm>
            <a:off x="5659170" y="3142647"/>
            <a:ext cx="648072" cy="576064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416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- Stencil </a:t>
            </a:r>
            <a:r>
              <a:rPr lang="es-ES" b="1" dirty="0" err="1" smtClean="0">
                <a:solidFill>
                  <a:schemeClr val="bg1">
                    <a:lumMod val="95000"/>
                  </a:schemeClr>
                </a:solidFill>
              </a:rPr>
              <a:t>Components</a:t>
            </a:r>
            <a:endParaRPr lang="es-ES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1572711"/>
            <a:ext cx="4187424" cy="4966201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7509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- </a:t>
            </a:r>
            <a:r>
              <a:rPr lang="es-ES" b="1" dirty="0" err="1" smtClean="0">
                <a:solidFill>
                  <a:schemeClr val="bg1">
                    <a:lumMod val="95000"/>
                  </a:schemeClr>
                </a:solidFill>
              </a:rPr>
              <a:t>Decorators</a:t>
            </a:r>
            <a:endParaRPr lang="es-ES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13" y="2420888"/>
            <a:ext cx="8294366" cy="2201019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6493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- </a:t>
            </a:r>
            <a:r>
              <a:rPr lang="es-ES" b="1" dirty="0" err="1" smtClean="0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bg1">
                    <a:lumMod val="95000"/>
                  </a:schemeClr>
                </a:solidFill>
              </a:rPr>
              <a:t>Decorators</a:t>
            </a:r>
            <a:endParaRPr lang="es-ES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13" y="2420888"/>
            <a:ext cx="8294366" cy="2201019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7" name="Rectángulo 6"/>
          <p:cNvSpPr/>
          <p:nvPr/>
        </p:nvSpPr>
        <p:spPr>
          <a:xfrm>
            <a:off x="971600" y="3212976"/>
            <a:ext cx="2952328" cy="1152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908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- </a:t>
            </a:r>
            <a:r>
              <a:rPr lang="es-ES" b="1" dirty="0" err="1" smtClean="0">
                <a:solidFill>
                  <a:schemeClr val="bg1">
                    <a:lumMod val="95000"/>
                  </a:schemeClr>
                </a:solidFill>
              </a:rPr>
              <a:t>Method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 / </a:t>
            </a:r>
            <a:r>
              <a:rPr lang="es-ES" b="1" dirty="0" err="1" smtClean="0">
                <a:solidFill>
                  <a:schemeClr val="bg1">
                    <a:lumMod val="95000"/>
                  </a:schemeClr>
                </a:solidFill>
              </a:rPr>
              <a:t>Attributes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bg1">
                    <a:lumMod val="95000"/>
                  </a:schemeClr>
                </a:solidFill>
              </a:rPr>
              <a:t>Decorators</a:t>
            </a:r>
            <a:endParaRPr lang="es-ES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2492896"/>
            <a:ext cx="6048672" cy="1577347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0107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- </a:t>
            </a:r>
            <a:r>
              <a:rPr lang="es-ES" b="1" dirty="0" err="1" smtClean="0">
                <a:solidFill>
                  <a:schemeClr val="bg1">
                    <a:lumMod val="95000"/>
                  </a:schemeClr>
                </a:solidFill>
              </a:rPr>
              <a:t>Method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 / </a:t>
            </a:r>
            <a:r>
              <a:rPr lang="es-ES" b="1" dirty="0" err="1" smtClean="0">
                <a:solidFill>
                  <a:schemeClr val="bg1">
                    <a:lumMod val="95000"/>
                  </a:schemeClr>
                </a:solidFill>
              </a:rPr>
              <a:t>Attributes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bg1">
                    <a:lumMod val="95000"/>
                  </a:schemeClr>
                </a:solidFill>
              </a:rPr>
              <a:t>Decorators</a:t>
            </a:r>
            <a:endParaRPr lang="es-ES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2492896"/>
            <a:ext cx="6048672" cy="1577347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7" name="Rectángulo 6"/>
          <p:cNvSpPr/>
          <p:nvPr/>
        </p:nvSpPr>
        <p:spPr>
          <a:xfrm>
            <a:off x="2555776" y="2708920"/>
            <a:ext cx="4824536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174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013303"/>
              </p:ext>
            </p:extLst>
          </p:nvPr>
        </p:nvGraphicFramePr>
        <p:xfrm>
          <a:off x="687467" y="1628800"/>
          <a:ext cx="7727478" cy="3943093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2260918"/>
                <a:gridCol w="5466560"/>
              </a:tblGrid>
              <a:tr h="271987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Decorator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Uso</a:t>
                      </a:r>
                      <a:endParaRPr lang="es-ES" dirty="0"/>
                    </a:p>
                  </a:txBody>
                  <a:tcPr/>
                </a:tc>
              </a:tr>
              <a:tr h="466491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@</a:t>
                      </a:r>
                      <a:r>
                        <a:rPr lang="es-ES" sz="1600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Component</a:t>
                      </a:r>
                      <a:endParaRPr lang="es-ES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Declara un</a:t>
                      </a:r>
                      <a:r>
                        <a:rPr lang="es-ES" sz="1600" baseline="0" dirty="0" smtClean="0"/>
                        <a:t> </a:t>
                      </a:r>
                      <a:r>
                        <a:rPr lang="es-ES" sz="1600" baseline="0" dirty="0" err="1" smtClean="0"/>
                        <a:t>component</a:t>
                      </a:r>
                      <a:r>
                        <a:rPr lang="es-ES" sz="1600" baseline="0" dirty="0" smtClean="0"/>
                        <a:t> y define su </a:t>
                      </a:r>
                      <a:r>
                        <a:rPr lang="es-ES" sz="1600" baseline="0" dirty="0" err="1" smtClean="0"/>
                        <a:t>tag</a:t>
                      </a:r>
                      <a:r>
                        <a:rPr lang="es-ES" sz="1600" baseline="0" dirty="0" smtClean="0"/>
                        <a:t> y su CSS.</a:t>
                      </a:r>
                      <a:endParaRPr lang="es-ES" sz="1600" dirty="0"/>
                    </a:p>
                  </a:txBody>
                  <a:tcPr anchor="ctr"/>
                </a:tc>
              </a:tr>
              <a:tr h="365761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@</a:t>
                      </a:r>
                      <a:r>
                        <a:rPr lang="es-ES" sz="1600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Prop</a:t>
                      </a:r>
                      <a:endParaRPr lang="es-ES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Define atributos de entrada</a:t>
                      </a:r>
                      <a:endParaRPr lang="es-ES" sz="1600" dirty="0"/>
                    </a:p>
                  </a:txBody>
                  <a:tcPr anchor="ctr"/>
                </a:tc>
              </a:tr>
              <a:tr h="631313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@</a:t>
                      </a:r>
                      <a:r>
                        <a:rPr lang="es-ES" sz="1600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Watch</a:t>
                      </a:r>
                      <a:r>
                        <a:rPr lang="es-ES" sz="16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(‘</a:t>
                      </a:r>
                      <a:r>
                        <a:rPr lang="es-ES" sz="1600" b="1" i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prop</a:t>
                      </a:r>
                      <a:r>
                        <a:rPr lang="es-ES" sz="16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’)</a:t>
                      </a:r>
                      <a:endParaRPr lang="es-ES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Define un método que se ejecuta cuando cambia la</a:t>
                      </a:r>
                      <a:r>
                        <a:rPr lang="es-ES" sz="1600" baseline="0" dirty="0" smtClean="0"/>
                        <a:t> variable de entrada </a:t>
                      </a:r>
                      <a:r>
                        <a:rPr lang="es-ES" sz="1600" i="1" u="none" baseline="0" dirty="0" err="1" smtClean="0"/>
                        <a:t>prop</a:t>
                      </a:r>
                      <a:endParaRPr lang="es-ES" sz="1600" i="1" dirty="0"/>
                    </a:p>
                  </a:txBody>
                  <a:tcPr anchor="ctr"/>
                </a:tc>
              </a:tr>
              <a:tr h="365761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@</a:t>
                      </a:r>
                      <a:r>
                        <a:rPr lang="es-ES" sz="1600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State</a:t>
                      </a:r>
                      <a:endParaRPr lang="es-ES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Variables internas</a:t>
                      </a:r>
                      <a:r>
                        <a:rPr lang="es-ES" sz="1600" baseline="0" dirty="0" smtClean="0"/>
                        <a:t> del componente</a:t>
                      </a:r>
                      <a:endParaRPr lang="es-ES" sz="1600" dirty="0"/>
                    </a:p>
                  </a:txBody>
                  <a:tcPr anchor="ctr"/>
                </a:tc>
              </a:tr>
              <a:tr h="43736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@</a:t>
                      </a:r>
                      <a:r>
                        <a:rPr lang="es-ES" sz="1600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Method</a:t>
                      </a:r>
                      <a:endParaRPr lang="es-ES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Expone dicho método al exterior como API pública</a:t>
                      </a:r>
                      <a:endParaRPr lang="es-ES" sz="1600" dirty="0"/>
                    </a:p>
                  </a:txBody>
                  <a:tcPr anchor="ctr"/>
                </a:tc>
              </a:tr>
              <a:tr h="365761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@</a:t>
                      </a:r>
                      <a:r>
                        <a:rPr lang="es-ES" sz="1600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Element</a:t>
                      </a:r>
                      <a:endParaRPr lang="es-ES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Da acceso al elemento HTML dentro</a:t>
                      </a:r>
                      <a:r>
                        <a:rPr lang="es-ES" sz="1600" baseline="0" dirty="0" smtClean="0"/>
                        <a:t> del</a:t>
                      </a:r>
                      <a:r>
                        <a:rPr lang="es-ES" sz="1600" dirty="0" smtClean="0"/>
                        <a:t> DOM</a:t>
                      </a:r>
                      <a:endParaRPr lang="es-ES" sz="1600" dirty="0"/>
                    </a:p>
                  </a:txBody>
                  <a:tcPr anchor="ctr"/>
                </a:tc>
              </a:tr>
              <a:tr h="365761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@</a:t>
                      </a:r>
                      <a:r>
                        <a:rPr lang="es-ES" sz="1600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Event</a:t>
                      </a:r>
                      <a:endParaRPr lang="es-ES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Define</a:t>
                      </a:r>
                      <a:r>
                        <a:rPr lang="es-ES" sz="1600" baseline="0" dirty="0" smtClean="0"/>
                        <a:t> un </a:t>
                      </a:r>
                      <a:r>
                        <a:rPr lang="es-ES" sz="1600" baseline="0" dirty="0" err="1" smtClean="0"/>
                        <a:t>EventEmitter</a:t>
                      </a:r>
                      <a:endParaRPr lang="es-ES" sz="1600" dirty="0"/>
                    </a:p>
                  </a:txBody>
                  <a:tcPr anchor="ctr"/>
                </a:tc>
              </a:tr>
              <a:tr h="564622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@Listen(‘</a:t>
                      </a:r>
                      <a:r>
                        <a:rPr lang="es-ES" sz="1600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event</a:t>
                      </a:r>
                      <a:r>
                        <a:rPr lang="es-ES" sz="16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’)</a:t>
                      </a:r>
                      <a:endParaRPr lang="es-ES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Cuando</a:t>
                      </a:r>
                      <a:r>
                        <a:rPr lang="es-ES" sz="1600" baseline="0" dirty="0" smtClean="0"/>
                        <a:t> se capture el evento </a:t>
                      </a:r>
                      <a:r>
                        <a:rPr lang="es-ES" sz="1600" baseline="0" dirty="0" err="1" smtClean="0"/>
                        <a:t>event</a:t>
                      </a:r>
                      <a:r>
                        <a:rPr lang="es-ES" sz="1600" baseline="0" dirty="0" smtClean="0"/>
                        <a:t>, se ejecuta la función que está marcada con este decorador</a:t>
                      </a:r>
                      <a:endParaRPr lang="es-ES" sz="16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626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251520" y="1556792"/>
            <a:ext cx="8624958" cy="4536504"/>
            <a:chOff x="251520" y="1556792"/>
            <a:chExt cx="8624958" cy="4536504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20" y="1556792"/>
              <a:ext cx="8624958" cy="4536504"/>
            </a:xfrm>
            <a:prstGeom prst="rect">
              <a:avLst/>
            </a:prstGeom>
          </p:spPr>
        </p:pic>
        <p:pic>
          <p:nvPicPr>
            <p:cNvPr id="11" name="Picture 6" descr="Resultado de imagen de imagenes html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0272" y="1700808"/>
              <a:ext cx="1833326" cy="1579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8190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415592"/>
            <a:ext cx="6848475" cy="183832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1821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t="828" b="828"/>
          <a:stretch/>
        </p:blipFill>
        <p:spPr>
          <a:xfrm>
            <a:off x="1115616" y="1412006"/>
            <a:ext cx="6848475" cy="187642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22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1115616" y="1412006"/>
            <a:ext cx="6838950" cy="3801729"/>
            <a:chOff x="1152525" y="2495550"/>
            <a:chExt cx="6838950" cy="3801729"/>
          </a:xfrm>
          <a:effectLst>
            <a:reflection blurRad="6350" stA="52000" endA="300" endPos="35000" dir="5400000" sy="-100000" algn="bl" rotWithShape="0"/>
          </a:effectLst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2525" y="2495550"/>
              <a:ext cx="6838950" cy="1866900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2525" y="4362450"/>
              <a:ext cx="6838950" cy="19348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790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062957"/>
            <a:ext cx="5761994" cy="538948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193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062957"/>
            <a:ext cx="5761994" cy="538948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4" name="Rectángulo redondeado 3"/>
          <p:cNvSpPr/>
          <p:nvPr/>
        </p:nvSpPr>
        <p:spPr>
          <a:xfrm>
            <a:off x="6446646" y="1412006"/>
            <a:ext cx="2446918" cy="9120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Parámetros de Entrada</a:t>
            </a:r>
            <a:endParaRPr lang="es-ES" dirty="0"/>
          </a:p>
        </p:txBody>
      </p:sp>
      <p:sp>
        <p:nvSpPr>
          <p:cNvPr id="6" name="Rectángulo redondeado 5"/>
          <p:cNvSpPr/>
          <p:nvPr/>
        </p:nvSpPr>
        <p:spPr>
          <a:xfrm>
            <a:off x="755576" y="2348880"/>
            <a:ext cx="1656184" cy="50405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439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062957"/>
            <a:ext cx="5761994" cy="538948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4" name="Rectángulo redondeado 3"/>
          <p:cNvSpPr/>
          <p:nvPr/>
        </p:nvSpPr>
        <p:spPr>
          <a:xfrm>
            <a:off x="6446646" y="1412006"/>
            <a:ext cx="2446918" cy="9120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Parámetros de Entrada</a:t>
            </a:r>
            <a:endParaRPr lang="es-ES" dirty="0"/>
          </a:p>
        </p:txBody>
      </p:sp>
      <p:sp>
        <p:nvSpPr>
          <p:cNvPr id="6" name="Rectángulo redondeado 5"/>
          <p:cNvSpPr/>
          <p:nvPr/>
        </p:nvSpPr>
        <p:spPr>
          <a:xfrm>
            <a:off x="755576" y="2348880"/>
            <a:ext cx="1656184" cy="50405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redondeado 10"/>
          <p:cNvSpPr/>
          <p:nvPr/>
        </p:nvSpPr>
        <p:spPr>
          <a:xfrm>
            <a:off x="6446646" y="2541004"/>
            <a:ext cx="2446918" cy="9120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Eventos de Salida</a:t>
            </a:r>
            <a:endParaRPr lang="es-ES" dirty="0"/>
          </a:p>
        </p:txBody>
      </p:sp>
      <p:sp>
        <p:nvSpPr>
          <p:cNvPr id="7" name="Rectángulo redondeado 6"/>
          <p:cNvSpPr/>
          <p:nvPr/>
        </p:nvSpPr>
        <p:spPr>
          <a:xfrm>
            <a:off x="899592" y="6021288"/>
            <a:ext cx="2664296" cy="144016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redondeado 11"/>
          <p:cNvSpPr/>
          <p:nvPr/>
        </p:nvSpPr>
        <p:spPr>
          <a:xfrm>
            <a:off x="755576" y="2998900"/>
            <a:ext cx="2016224" cy="142068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883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062957"/>
            <a:ext cx="5761994" cy="538948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4" name="Rectángulo redondeado 3"/>
          <p:cNvSpPr/>
          <p:nvPr/>
        </p:nvSpPr>
        <p:spPr>
          <a:xfrm>
            <a:off x="6446646" y="1412006"/>
            <a:ext cx="2446918" cy="9120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Parámetros de Entrada</a:t>
            </a:r>
            <a:endParaRPr lang="es-ES" dirty="0"/>
          </a:p>
        </p:txBody>
      </p:sp>
      <p:sp>
        <p:nvSpPr>
          <p:cNvPr id="6" name="Rectángulo redondeado 5"/>
          <p:cNvSpPr/>
          <p:nvPr/>
        </p:nvSpPr>
        <p:spPr>
          <a:xfrm>
            <a:off x="755576" y="2348880"/>
            <a:ext cx="1656184" cy="50405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redondeado 10"/>
          <p:cNvSpPr/>
          <p:nvPr/>
        </p:nvSpPr>
        <p:spPr>
          <a:xfrm>
            <a:off x="6446646" y="2541004"/>
            <a:ext cx="2446918" cy="9120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Eventos de Salida</a:t>
            </a:r>
            <a:endParaRPr lang="es-ES" dirty="0"/>
          </a:p>
        </p:txBody>
      </p:sp>
      <p:sp>
        <p:nvSpPr>
          <p:cNvPr id="7" name="Rectángulo redondeado 6"/>
          <p:cNvSpPr/>
          <p:nvPr/>
        </p:nvSpPr>
        <p:spPr>
          <a:xfrm>
            <a:off x="899592" y="6021288"/>
            <a:ext cx="2664296" cy="144016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redondeado 11"/>
          <p:cNvSpPr/>
          <p:nvPr/>
        </p:nvSpPr>
        <p:spPr>
          <a:xfrm>
            <a:off x="755576" y="2998900"/>
            <a:ext cx="2016224" cy="142068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redondeado 12"/>
          <p:cNvSpPr/>
          <p:nvPr/>
        </p:nvSpPr>
        <p:spPr>
          <a:xfrm>
            <a:off x="6430215" y="3681107"/>
            <a:ext cx="2446918" cy="91204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Parámetros de </a:t>
            </a:r>
            <a:r>
              <a:rPr lang="es-ES" dirty="0" smtClean="0"/>
              <a:t>Entrada al componente hijo</a:t>
            </a:r>
            <a:endParaRPr lang="es-ES" dirty="0"/>
          </a:p>
        </p:txBody>
      </p:sp>
      <p:sp>
        <p:nvSpPr>
          <p:cNvPr id="15" name="Rectángulo redondeado 14"/>
          <p:cNvSpPr/>
          <p:nvPr/>
        </p:nvSpPr>
        <p:spPr>
          <a:xfrm>
            <a:off x="2267744" y="4797152"/>
            <a:ext cx="2232248" cy="144016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385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062957"/>
            <a:ext cx="5761994" cy="538948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4" name="Rectángulo redondeado 3"/>
          <p:cNvSpPr/>
          <p:nvPr/>
        </p:nvSpPr>
        <p:spPr>
          <a:xfrm>
            <a:off x="6446646" y="1412006"/>
            <a:ext cx="2446918" cy="9120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Parámetros de Entrada</a:t>
            </a:r>
            <a:endParaRPr lang="es-ES" dirty="0"/>
          </a:p>
        </p:txBody>
      </p:sp>
      <p:sp>
        <p:nvSpPr>
          <p:cNvPr id="6" name="Rectángulo redondeado 5"/>
          <p:cNvSpPr/>
          <p:nvPr/>
        </p:nvSpPr>
        <p:spPr>
          <a:xfrm>
            <a:off x="755576" y="2348880"/>
            <a:ext cx="1656184" cy="50405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redondeado 10"/>
          <p:cNvSpPr/>
          <p:nvPr/>
        </p:nvSpPr>
        <p:spPr>
          <a:xfrm>
            <a:off x="6446646" y="2541004"/>
            <a:ext cx="2446918" cy="9120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Eventos de Salida</a:t>
            </a:r>
            <a:endParaRPr lang="es-ES" dirty="0"/>
          </a:p>
        </p:txBody>
      </p:sp>
      <p:sp>
        <p:nvSpPr>
          <p:cNvPr id="7" name="Rectángulo redondeado 6"/>
          <p:cNvSpPr/>
          <p:nvPr/>
        </p:nvSpPr>
        <p:spPr>
          <a:xfrm>
            <a:off x="899592" y="6021288"/>
            <a:ext cx="2664296" cy="144016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redondeado 11"/>
          <p:cNvSpPr/>
          <p:nvPr/>
        </p:nvSpPr>
        <p:spPr>
          <a:xfrm>
            <a:off x="755576" y="2998900"/>
            <a:ext cx="2016224" cy="142068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redondeado 12"/>
          <p:cNvSpPr/>
          <p:nvPr/>
        </p:nvSpPr>
        <p:spPr>
          <a:xfrm>
            <a:off x="6430215" y="3681107"/>
            <a:ext cx="2446918" cy="91204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Parámetros de </a:t>
            </a:r>
            <a:r>
              <a:rPr lang="es-ES" dirty="0" smtClean="0"/>
              <a:t>Entrada al componente hijo</a:t>
            </a:r>
            <a:endParaRPr lang="es-ES" dirty="0"/>
          </a:p>
        </p:txBody>
      </p:sp>
      <p:sp>
        <p:nvSpPr>
          <p:cNvPr id="15" name="Rectángulo redondeado 14"/>
          <p:cNvSpPr/>
          <p:nvPr/>
        </p:nvSpPr>
        <p:spPr>
          <a:xfrm>
            <a:off x="2267744" y="4797152"/>
            <a:ext cx="2232248" cy="144016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redondeado 15"/>
          <p:cNvSpPr/>
          <p:nvPr/>
        </p:nvSpPr>
        <p:spPr>
          <a:xfrm>
            <a:off x="6446646" y="4817886"/>
            <a:ext cx="2446918" cy="9120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Eventos de salida del componente hijo</a:t>
            </a:r>
            <a:endParaRPr lang="es-ES" dirty="0"/>
          </a:p>
        </p:txBody>
      </p:sp>
      <p:sp>
        <p:nvSpPr>
          <p:cNvPr id="17" name="Rectángulo redondeado 16"/>
          <p:cNvSpPr/>
          <p:nvPr/>
        </p:nvSpPr>
        <p:spPr>
          <a:xfrm>
            <a:off x="827584" y="5373216"/>
            <a:ext cx="1584176" cy="327247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628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19" y="1062957"/>
            <a:ext cx="6723392" cy="553439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04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19" y="1062957"/>
            <a:ext cx="6723392" cy="553439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Rectángulo redondeado 6"/>
          <p:cNvSpPr/>
          <p:nvPr/>
        </p:nvSpPr>
        <p:spPr>
          <a:xfrm>
            <a:off x="6444208" y="1700808"/>
            <a:ext cx="2446918" cy="9120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Parámetros de Entrada</a:t>
            </a:r>
            <a:endParaRPr lang="es-ES" dirty="0"/>
          </a:p>
        </p:txBody>
      </p:sp>
      <p:sp>
        <p:nvSpPr>
          <p:cNvPr id="8" name="Rectángulo redondeado 7"/>
          <p:cNvSpPr/>
          <p:nvPr/>
        </p:nvSpPr>
        <p:spPr>
          <a:xfrm>
            <a:off x="971600" y="2492896"/>
            <a:ext cx="2664296" cy="216024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736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709192"/>
            <a:ext cx="8003232" cy="4456112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¿Qué son los Web Components?</a:t>
            </a:r>
          </a:p>
          <a:p>
            <a:pPr marL="633413" indent="-457200">
              <a:spcBef>
                <a:spcPts val="0"/>
              </a:spcBef>
              <a:spcAft>
                <a:spcPts val="600"/>
              </a:spcAft>
            </a:pPr>
            <a:r>
              <a:rPr lang="es-ES" sz="2800" dirty="0" smtClean="0">
                <a:solidFill>
                  <a:schemeClr val="bg1">
                    <a:lumMod val="95000"/>
                  </a:schemeClr>
                </a:solidFill>
              </a:rPr>
              <a:t>Nos permiten crear </a:t>
            </a:r>
            <a:r>
              <a:rPr lang="es-ES" sz="2800" dirty="0" smtClean="0">
                <a:solidFill>
                  <a:schemeClr val="accent1"/>
                </a:solidFill>
              </a:rPr>
              <a:t>nuevas etiquetas HTML </a:t>
            </a:r>
            <a:r>
              <a:rPr lang="es-ES" sz="2800" dirty="0" smtClean="0">
                <a:solidFill>
                  <a:schemeClr val="bg1">
                    <a:lumMod val="95000"/>
                  </a:schemeClr>
                </a:solidFill>
              </a:rPr>
              <a:t>con sus  propias funcionalidades independientes a las etiquetas estándares de HTML5</a:t>
            </a:r>
          </a:p>
          <a:p>
            <a:pPr marL="633413" indent="-457200">
              <a:spcBef>
                <a:spcPts val="0"/>
              </a:spcBef>
              <a:spcAft>
                <a:spcPts val="600"/>
              </a:spcAft>
            </a:pPr>
            <a:r>
              <a:rPr lang="es-ES" sz="2800" dirty="0" smtClean="0">
                <a:solidFill>
                  <a:schemeClr val="bg1">
                    <a:lumMod val="95000"/>
                  </a:schemeClr>
                </a:solidFill>
              </a:rPr>
              <a:t>Suponen un revolución en el mundo del desarrollo Web en términos de reutilización y encapsulación de código cliente.</a:t>
            </a:r>
          </a:p>
          <a:p>
            <a:pPr marL="633413" indent="-457200">
              <a:spcBef>
                <a:spcPts val="0"/>
              </a:spcBef>
              <a:spcAft>
                <a:spcPts val="600"/>
              </a:spcAft>
            </a:pPr>
            <a:r>
              <a:rPr lang="es-ES" sz="2800" dirty="0" smtClean="0">
                <a:solidFill>
                  <a:schemeClr val="bg1">
                    <a:lumMod val="95000"/>
                  </a:schemeClr>
                </a:solidFill>
              </a:rPr>
              <a:t>Contienen código </a:t>
            </a:r>
            <a:r>
              <a:rPr lang="es-ES" sz="2800" dirty="0" smtClean="0">
                <a:solidFill>
                  <a:schemeClr val="accent1"/>
                </a:solidFill>
              </a:rPr>
              <a:t>HTML, CSS y JavaScript </a:t>
            </a:r>
            <a:r>
              <a:rPr lang="es-ES" sz="2800" dirty="0" smtClean="0">
                <a:solidFill>
                  <a:schemeClr val="bg1">
                    <a:lumMod val="95000"/>
                  </a:schemeClr>
                </a:solidFill>
              </a:rPr>
              <a:t>sin ser afectado por el código de la página que lo incluye</a:t>
            </a:r>
          </a:p>
          <a:p>
            <a:pPr marL="442913" indent="-2667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55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19" y="1062957"/>
            <a:ext cx="6723392" cy="553439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Rectángulo redondeado 6"/>
          <p:cNvSpPr/>
          <p:nvPr/>
        </p:nvSpPr>
        <p:spPr>
          <a:xfrm>
            <a:off x="6444208" y="1700808"/>
            <a:ext cx="2446918" cy="9120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Parámetros de Entrada</a:t>
            </a:r>
            <a:endParaRPr lang="es-ES" dirty="0"/>
          </a:p>
        </p:txBody>
      </p:sp>
      <p:sp>
        <p:nvSpPr>
          <p:cNvPr id="8" name="Rectángulo redondeado 7"/>
          <p:cNvSpPr/>
          <p:nvPr/>
        </p:nvSpPr>
        <p:spPr>
          <a:xfrm>
            <a:off x="971600" y="2492896"/>
            <a:ext cx="2664296" cy="216024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redondeado 10"/>
          <p:cNvSpPr/>
          <p:nvPr/>
        </p:nvSpPr>
        <p:spPr>
          <a:xfrm>
            <a:off x="6444208" y="2918109"/>
            <a:ext cx="2446918" cy="9120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Eventos de Salida</a:t>
            </a:r>
            <a:endParaRPr lang="es-ES" dirty="0"/>
          </a:p>
        </p:txBody>
      </p:sp>
      <p:sp>
        <p:nvSpPr>
          <p:cNvPr id="12" name="Rectángulo redondeado 11"/>
          <p:cNvSpPr/>
          <p:nvPr/>
        </p:nvSpPr>
        <p:spPr>
          <a:xfrm>
            <a:off x="966378" y="3332933"/>
            <a:ext cx="2664296" cy="144016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redondeado 12"/>
          <p:cNvSpPr/>
          <p:nvPr/>
        </p:nvSpPr>
        <p:spPr>
          <a:xfrm>
            <a:off x="1259632" y="6244394"/>
            <a:ext cx="4968552" cy="174662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15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4 Marcador de contenido"/>
          <p:cNvSpPr txBox="1">
            <a:spLocks/>
          </p:cNvSpPr>
          <p:nvPr/>
        </p:nvSpPr>
        <p:spPr>
          <a:xfrm>
            <a:off x="107504" y="1150802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- ¿Y ahora qué?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Elipse 1"/>
          <p:cNvSpPr/>
          <p:nvPr/>
        </p:nvSpPr>
        <p:spPr>
          <a:xfrm>
            <a:off x="1115616" y="3501008"/>
            <a:ext cx="1656184" cy="136815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Stencil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772816"/>
            <a:ext cx="2839244" cy="1104150"/>
          </a:xfrm>
          <a:prstGeom prst="rect">
            <a:avLst/>
          </a:prstGeom>
        </p:spPr>
      </p:pic>
      <p:sp>
        <p:nvSpPr>
          <p:cNvPr id="15" name="Elipse 14"/>
          <p:cNvSpPr/>
          <p:nvPr/>
        </p:nvSpPr>
        <p:spPr>
          <a:xfrm>
            <a:off x="3491880" y="4586676"/>
            <a:ext cx="1656184" cy="136815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Angular</a:t>
            </a:r>
            <a:endParaRPr lang="es-ES" dirty="0"/>
          </a:p>
        </p:txBody>
      </p:sp>
      <p:sp>
        <p:nvSpPr>
          <p:cNvPr id="16" name="Elipse 15"/>
          <p:cNvSpPr/>
          <p:nvPr/>
        </p:nvSpPr>
        <p:spPr>
          <a:xfrm>
            <a:off x="5328084" y="4611702"/>
            <a:ext cx="1656184" cy="136815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Vue</a:t>
            </a:r>
            <a:endParaRPr lang="es-ES" dirty="0"/>
          </a:p>
        </p:txBody>
      </p:sp>
      <p:sp>
        <p:nvSpPr>
          <p:cNvPr id="17" name="Elipse 16"/>
          <p:cNvSpPr/>
          <p:nvPr/>
        </p:nvSpPr>
        <p:spPr>
          <a:xfrm>
            <a:off x="7174632" y="4634740"/>
            <a:ext cx="1656184" cy="136815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React</a:t>
            </a:r>
            <a:endParaRPr lang="es-ES" dirty="0"/>
          </a:p>
        </p:txBody>
      </p:sp>
      <p:sp>
        <p:nvSpPr>
          <p:cNvPr id="6" name="Flecha doblada 5"/>
          <p:cNvSpPr/>
          <p:nvPr/>
        </p:nvSpPr>
        <p:spPr>
          <a:xfrm>
            <a:off x="1790186" y="1962931"/>
            <a:ext cx="2376264" cy="136815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11618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 smtClean="0">
                <a:solidFill>
                  <a:schemeClr val="bg1"/>
                </a:solidFill>
              </a:rPr>
              <a:t>Publish</a:t>
            </a:r>
            <a:r>
              <a:rPr lang="es-ES" sz="2000" b="1" dirty="0" smtClean="0">
                <a:solidFill>
                  <a:schemeClr val="bg1"/>
                </a:solidFill>
              </a:rPr>
              <a:t> 0.0.10</a:t>
            </a:r>
            <a:endParaRPr lang="es-ES" sz="2000" b="1" dirty="0">
              <a:solidFill>
                <a:schemeClr val="bg1"/>
              </a:solidFill>
            </a:endParaRPr>
          </a:p>
        </p:txBody>
      </p:sp>
      <p:sp>
        <p:nvSpPr>
          <p:cNvPr id="19" name="Flecha abajo 18"/>
          <p:cNvSpPr/>
          <p:nvPr/>
        </p:nvSpPr>
        <p:spPr>
          <a:xfrm>
            <a:off x="6012160" y="3068960"/>
            <a:ext cx="288032" cy="1368152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Flecha abajo 19"/>
          <p:cNvSpPr/>
          <p:nvPr/>
        </p:nvSpPr>
        <p:spPr>
          <a:xfrm rot="19294399">
            <a:off x="7227199" y="2891341"/>
            <a:ext cx="288032" cy="1705987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Flecha abajo 20"/>
          <p:cNvSpPr/>
          <p:nvPr/>
        </p:nvSpPr>
        <p:spPr>
          <a:xfrm rot="2221929">
            <a:off x="4804649" y="2866316"/>
            <a:ext cx="288032" cy="1705987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CuadroTexto 21"/>
          <p:cNvSpPr txBox="1"/>
          <p:nvPr/>
        </p:nvSpPr>
        <p:spPr>
          <a:xfrm>
            <a:off x="5166343" y="3349977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0.0.10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6216039" y="3349977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0.0.10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7366924" y="3383957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0.0.9</a:t>
            </a:r>
            <a:endParaRPr lang="es-E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08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4 Marcador de contenido"/>
          <p:cNvSpPr txBox="1">
            <a:spLocks/>
          </p:cNvSpPr>
          <p:nvPr/>
        </p:nvSpPr>
        <p:spPr>
          <a:xfrm>
            <a:off x="107504" y="1150802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- ¿Y ahora qué?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2204864"/>
            <a:ext cx="5836076" cy="3253741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sp>
        <p:nvSpPr>
          <p:cNvPr id="2" name="Rectángulo redondeado 1"/>
          <p:cNvSpPr/>
          <p:nvPr/>
        </p:nvSpPr>
        <p:spPr>
          <a:xfrm>
            <a:off x="1691680" y="2564904"/>
            <a:ext cx="5400600" cy="1080120"/>
          </a:xfrm>
          <a:prstGeom prst="roundRect">
            <a:avLst>
              <a:gd name="adj" fmla="val 11783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010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4 Marcador de contenido"/>
          <p:cNvSpPr txBox="1">
            <a:spLocks/>
          </p:cNvSpPr>
          <p:nvPr/>
        </p:nvSpPr>
        <p:spPr>
          <a:xfrm>
            <a:off x="107504" y="1150802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- ¿Y ahora qué?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Rectángulo redondeado 3"/>
          <p:cNvSpPr/>
          <p:nvPr/>
        </p:nvSpPr>
        <p:spPr>
          <a:xfrm>
            <a:off x="2627784" y="3429000"/>
            <a:ext cx="3672408" cy="86409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my-component</a:t>
            </a:r>
            <a:endParaRPr lang="es-ES" sz="2400" dirty="0" smtClean="0"/>
          </a:p>
          <a:p>
            <a:pPr algn="ctr"/>
            <a:endParaRPr lang="es-ES" dirty="0"/>
          </a:p>
        </p:txBody>
      </p:sp>
      <p:sp>
        <p:nvSpPr>
          <p:cNvPr id="6" name="Rectángulo redondeado 5"/>
          <p:cNvSpPr/>
          <p:nvPr/>
        </p:nvSpPr>
        <p:spPr>
          <a:xfrm>
            <a:off x="2843808" y="3918366"/>
            <a:ext cx="3312368" cy="36004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my-child-component</a:t>
            </a:r>
            <a:endParaRPr lang="es-ES" sz="24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290" y="3326960"/>
            <a:ext cx="374768" cy="299977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180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redondeado 11"/>
          <p:cNvSpPr/>
          <p:nvPr/>
        </p:nvSpPr>
        <p:spPr>
          <a:xfrm>
            <a:off x="2483768" y="2636912"/>
            <a:ext cx="3968824" cy="237626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s-ES" sz="2400" dirty="0" err="1" smtClean="0"/>
              <a:t>vue-component</a:t>
            </a:r>
            <a:endParaRPr lang="es-ES" sz="2400" dirty="0" smtClean="0"/>
          </a:p>
          <a:p>
            <a:pPr algn="ctr"/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4 Marcador de contenido"/>
          <p:cNvSpPr txBox="1">
            <a:spLocks/>
          </p:cNvSpPr>
          <p:nvPr/>
        </p:nvSpPr>
        <p:spPr>
          <a:xfrm>
            <a:off x="107504" y="1150802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- ¿Y ahora qué?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Rectángulo redondeado 3"/>
          <p:cNvSpPr/>
          <p:nvPr/>
        </p:nvSpPr>
        <p:spPr>
          <a:xfrm>
            <a:off x="2627784" y="3429000"/>
            <a:ext cx="3672408" cy="86409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my-component</a:t>
            </a:r>
            <a:endParaRPr lang="es-ES" sz="2400" dirty="0" smtClean="0"/>
          </a:p>
          <a:p>
            <a:pPr algn="ctr"/>
            <a:endParaRPr lang="es-ES" dirty="0"/>
          </a:p>
        </p:txBody>
      </p:sp>
      <p:sp>
        <p:nvSpPr>
          <p:cNvPr id="6" name="Rectángulo redondeado 5"/>
          <p:cNvSpPr/>
          <p:nvPr/>
        </p:nvSpPr>
        <p:spPr>
          <a:xfrm>
            <a:off x="2843808" y="3918366"/>
            <a:ext cx="3312368" cy="36004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my-child-component</a:t>
            </a:r>
            <a:endParaRPr lang="es-ES" sz="24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290" y="3326960"/>
            <a:ext cx="374768" cy="299977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012" y="2494330"/>
            <a:ext cx="429180" cy="42918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133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redondeado 11"/>
          <p:cNvSpPr/>
          <p:nvPr/>
        </p:nvSpPr>
        <p:spPr>
          <a:xfrm>
            <a:off x="2483768" y="2636912"/>
            <a:ext cx="3968824" cy="237626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s-ES" sz="2400" dirty="0" err="1" smtClean="0"/>
              <a:t>react-component</a:t>
            </a:r>
            <a:endParaRPr lang="es-ES" sz="2400" dirty="0" smtClean="0"/>
          </a:p>
          <a:p>
            <a:pPr algn="ctr"/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4 Marcador de contenido"/>
          <p:cNvSpPr txBox="1">
            <a:spLocks/>
          </p:cNvSpPr>
          <p:nvPr/>
        </p:nvSpPr>
        <p:spPr>
          <a:xfrm>
            <a:off x="107504" y="1150802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- ¿Y ahora qué?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Rectángulo redondeado 3"/>
          <p:cNvSpPr/>
          <p:nvPr/>
        </p:nvSpPr>
        <p:spPr>
          <a:xfrm>
            <a:off x="2627784" y="3429000"/>
            <a:ext cx="3672408" cy="86409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my-component</a:t>
            </a:r>
            <a:endParaRPr lang="es-ES" sz="2400" dirty="0" smtClean="0"/>
          </a:p>
          <a:p>
            <a:pPr algn="ctr"/>
            <a:endParaRPr lang="es-ES" dirty="0"/>
          </a:p>
        </p:txBody>
      </p:sp>
      <p:sp>
        <p:nvSpPr>
          <p:cNvPr id="6" name="Rectángulo redondeado 5"/>
          <p:cNvSpPr/>
          <p:nvPr/>
        </p:nvSpPr>
        <p:spPr>
          <a:xfrm>
            <a:off x="2843808" y="3918366"/>
            <a:ext cx="3312368" cy="36004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my-child-component</a:t>
            </a:r>
            <a:endParaRPr lang="es-ES" sz="24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290" y="3326960"/>
            <a:ext cx="374768" cy="299977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279" y="2329930"/>
            <a:ext cx="845529" cy="59781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6660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redondeado 11"/>
          <p:cNvSpPr/>
          <p:nvPr/>
        </p:nvSpPr>
        <p:spPr>
          <a:xfrm>
            <a:off x="2483768" y="2636912"/>
            <a:ext cx="3968824" cy="23762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s-ES" sz="2400" dirty="0" smtClean="0"/>
              <a:t>angular-</a:t>
            </a:r>
            <a:r>
              <a:rPr lang="es-ES" sz="2400" dirty="0" err="1" smtClean="0"/>
              <a:t>component</a:t>
            </a:r>
            <a:endParaRPr lang="es-ES" sz="2400" dirty="0" smtClean="0"/>
          </a:p>
          <a:p>
            <a:pPr algn="ctr"/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4 Marcador de contenido"/>
          <p:cNvSpPr txBox="1">
            <a:spLocks/>
          </p:cNvSpPr>
          <p:nvPr/>
        </p:nvSpPr>
        <p:spPr>
          <a:xfrm>
            <a:off x="107504" y="1150802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- ¿Y ahora qué?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Rectángulo redondeado 3"/>
          <p:cNvSpPr/>
          <p:nvPr/>
        </p:nvSpPr>
        <p:spPr>
          <a:xfrm>
            <a:off x="2627784" y="3429000"/>
            <a:ext cx="3672408" cy="86409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my-component</a:t>
            </a:r>
            <a:endParaRPr lang="es-ES" sz="2400" dirty="0" smtClean="0"/>
          </a:p>
          <a:p>
            <a:pPr algn="ctr"/>
            <a:endParaRPr lang="es-ES" dirty="0"/>
          </a:p>
        </p:txBody>
      </p:sp>
      <p:sp>
        <p:nvSpPr>
          <p:cNvPr id="6" name="Rectángulo redondeado 5"/>
          <p:cNvSpPr/>
          <p:nvPr/>
        </p:nvSpPr>
        <p:spPr>
          <a:xfrm>
            <a:off x="2843808" y="3918366"/>
            <a:ext cx="3312368" cy="36004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my-child-component</a:t>
            </a:r>
            <a:endParaRPr lang="es-ES" sz="24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290" y="3326960"/>
            <a:ext cx="374768" cy="299977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110" y="2351467"/>
            <a:ext cx="531805" cy="53180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2052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4 Marcador de contenido"/>
          <p:cNvSpPr txBox="1">
            <a:spLocks/>
          </p:cNvSpPr>
          <p:nvPr/>
        </p:nvSpPr>
        <p:spPr>
          <a:xfrm>
            <a:off x="107504" y="1150802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- </a:t>
            </a:r>
            <a:r>
              <a:rPr lang="es-ES" b="1" dirty="0" err="1" smtClean="0">
                <a:solidFill>
                  <a:schemeClr val="bg1">
                    <a:lumMod val="95000"/>
                  </a:schemeClr>
                </a:solidFill>
              </a:rPr>
              <a:t>package.json</a:t>
            </a:r>
            <a:endParaRPr lang="es-ES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247" y="1880062"/>
            <a:ext cx="3781425" cy="123825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446" y="3359458"/>
            <a:ext cx="3781425" cy="1257300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1447" y="4857904"/>
            <a:ext cx="3781425" cy="1257300"/>
          </a:xfrm>
          <a:prstGeom prst="rect">
            <a:avLst/>
          </a:prstGeom>
          <a:effectLst>
            <a:glow rad="139700">
              <a:srgbClr val="FF0000">
                <a:alpha val="40000"/>
              </a:srgbClr>
            </a:glo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75" y="3118312"/>
            <a:ext cx="2431830" cy="171938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013" y="4624552"/>
            <a:ext cx="1670153" cy="1670153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073" y="1848065"/>
            <a:ext cx="1290035" cy="129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6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4 Marcador de contenido"/>
          <p:cNvSpPr txBox="1">
            <a:spLocks/>
          </p:cNvSpPr>
          <p:nvPr/>
        </p:nvSpPr>
        <p:spPr>
          <a:xfrm>
            <a:off x="107504" y="1150802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- Usamos el componente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776235"/>
            <a:ext cx="7729170" cy="1368152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sp>
        <p:nvSpPr>
          <p:cNvPr id="7" name="Rectángulo 6"/>
          <p:cNvSpPr/>
          <p:nvPr/>
        </p:nvSpPr>
        <p:spPr>
          <a:xfrm>
            <a:off x="755576" y="3068961"/>
            <a:ext cx="7494004" cy="36004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/>
          <p:cNvSpPr/>
          <p:nvPr/>
        </p:nvSpPr>
        <p:spPr>
          <a:xfrm>
            <a:off x="755576" y="3459345"/>
            <a:ext cx="7494004" cy="36004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/>
          <p:cNvSpPr/>
          <p:nvPr/>
        </p:nvSpPr>
        <p:spPr>
          <a:xfrm>
            <a:off x="899592" y="3476801"/>
            <a:ext cx="2448272" cy="342584"/>
          </a:xfrm>
          <a:prstGeom prst="rect">
            <a:avLst/>
          </a:prstGeom>
          <a:solidFill>
            <a:srgbClr val="92D05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242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4 Marcador de contenido"/>
          <p:cNvSpPr txBox="1">
            <a:spLocks/>
          </p:cNvSpPr>
          <p:nvPr/>
        </p:nvSpPr>
        <p:spPr>
          <a:xfrm>
            <a:off x="107504" y="1150802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035124"/>
            <a:ext cx="4680520" cy="5561175"/>
          </a:xfrm>
          <a:prstGeom prst="rect">
            <a:avLst/>
          </a:prstGeom>
        </p:spPr>
      </p:pic>
      <p:sp>
        <p:nvSpPr>
          <p:cNvPr id="6" name="Rectángulo redondeado 5"/>
          <p:cNvSpPr/>
          <p:nvPr/>
        </p:nvSpPr>
        <p:spPr>
          <a:xfrm>
            <a:off x="827584" y="2420888"/>
            <a:ext cx="4032448" cy="497221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redondeado 16"/>
          <p:cNvSpPr/>
          <p:nvPr/>
        </p:nvSpPr>
        <p:spPr>
          <a:xfrm>
            <a:off x="6444208" y="1700808"/>
            <a:ext cx="2446918" cy="9120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Parámetros de Entrada</a:t>
            </a:r>
            <a:endParaRPr lang="es-ES" dirty="0"/>
          </a:p>
        </p:txBody>
      </p:sp>
      <p:sp>
        <p:nvSpPr>
          <p:cNvPr id="18" name="Rectángulo redondeado 17"/>
          <p:cNvSpPr/>
          <p:nvPr/>
        </p:nvSpPr>
        <p:spPr>
          <a:xfrm>
            <a:off x="1308868" y="2564904"/>
            <a:ext cx="3335139" cy="155960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redondeado 18"/>
          <p:cNvSpPr/>
          <p:nvPr/>
        </p:nvSpPr>
        <p:spPr>
          <a:xfrm>
            <a:off x="6444208" y="2918109"/>
            <a:ext cx="2446918" cy="9120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Eventos de Salida</a:t>
            </a:r>
            <a:endParaRPr lang="es-ES" dirty="0"/>
          </a:p>
        </p:txBody>
      </p:sp>
      <p:sp>
        <p:nvSpPr>
          <p:cNvPr id="20" name="Rectángulo redondeado 19"/>
          <p:cNvSpPr/>
          <p:nvPr/>
        </p:nvSpPr>
        <p:spPr>
          <a:xfrm>
            <a:off x="1308868" y="2727311"/>
            <a:ext cx="2664296" cy="144016"/>
          </a:xfrm>
          <a:prstGeom prst="round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redondeado 20"/>
          <p:cNvSpPr/>
          <p:nvPr/>
        </p:nvSpPr>
        <p:spPr>
          <a:xfrm>
            <a:off x="1043608" y="5661248"/>
            <a:ext cx="3312368" cy="792088"/>
          </a:xfrm>
          <a:prstGeom prst="roundRect">
            <a:avLst>
              <a:gd name="adj" fmla="val 10007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/>
          <p:cNvSpPr/>
          <p:nvPr/>
        </p:nvSpPr>
        <p:spPr>
          <a:xfrm>
            <a:off x="1619672" y="2720864"/>
            <a:ext cx="432048" cy="150463"/>
          </a:xfrm>
          <a:prstGeom prst="rect">
            <a:avLst/>
          </a:prstGeom>
          <a:solidFill>
            <a:srgbClr val="92D05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263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51520" y="980877"/>
            <a:ext cx="6428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Importación de Google </a:t>
            </a:r>
            <a:r>
              <a:rPr lang="es-ES" sz="2800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Maps</a:t>
            </a:r>
            <a:r>
              <a:rPr lang="es-ES" sz="2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: </a:t>
            </a:r>
            <a:r>
              <a:rPr lang="es-ES" sz="2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Estilo clásico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700808"/>
            <a:ext cx="8865759" cy="487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64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90" y="1757481"/>
            <a:ext cx="5602554" cy="4139707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</p:pic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4 Marcador de contenido"/>
          <p:cNvSpPr txBox="1">
            <a:spLocks/>
          </p:cNvSpPr>
          <p:nvPr/>
        </p:nvSpPr>
        <p:spPr>
          <a:xfrm>
            <a:off x="395536" y="1065225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err="1" smtClean="0">
                <a:solidFill>
                  <a:schemeClr val="bg1">
                    <a:lumMod val="95000"/>
                  </a:schemeClr>
                </a:solidFill>
              </a:rPr>
              <a:t>Vue</a:t>
            </a:r>
            <a:endParaRPr lang="es-ES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26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028677"/>
            <a:ext cx="4864954" cy="5561175"/>
          </a:xfrm>
          <a:prstGeom prst="rect">
            <a:avLst/>
          </a:prstGeom>
        </p:spPr>
      </p:pic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4 Marcador de contenido"/>
          <p:cNvSpPr txBox="1">
            <a:spLocks/>
          </p:cNvSpPr>
          <p:nvPr/>
        </p:nvSpPr>
        <p:spPr>
          <a:xfrm>
            <a:off x="107504" y="1150802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>
            <a:off x="1403648" y="3792124"/>
            <a:ext cx="3672408" cy="644988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redondeado 16"/>
          <p:cNvSpPr/>
          <p:nvPr/>
        </p:nvSpPr>
        <p:spPr>
          <a:xfrm>
            <a:off x="6444208" y="1700808"/>
            <a:ext cx="2446918" cy="9120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Parámetros de Entrada</a:t>
            </a:r>
            <a:endParaRPr lang="es-ES" dirty="0"/>
          </a:p>
        </p:txBody>
      </p:sp>
      <p:sp>
        <p:nvSpPr>
          <p:cNvPr id="18" name="Rectángulo redondeado 17"/>
          <p:cNvSpPr/>
          <p:nvPr/>
        </p:nvSpPr>
        <p:spPr>
          <a:xfrm>
            <a:off x="1605889" y="3958658"/>
            <a:ext cx="3182136" cy="136805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redondeado 18"/>
          <p:cNvSpPr/>
          <p:nvPr/>
        </p:nvSpPr>
        <p:spPr>
          <a:xfrm>
            <a:off x="6444208" y="2918109"/>
            <a:ext cx="2446918" cy="9120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Eventos de Salida</a:t>
            </a:r>
            <a:endParaRPr lang="es-ES" dirty="0"/>
          </a:p>
        </p:txBody>
      </p:sp>
      <p:sp>
        <p:nvSpPr>
          <p:cNvPr id="20" name="Rectángulo redondeado 19"/>
          <p:cNvSpPr/>
          <p:nvPr/>
        </p:nvSpPr>
        <p:spPr>
          <a:xfrm>
            <a:off x="1605888" y="4122270"/>
            <a:ext cx="3398159" cy="170825"/>
          </a:xfrm>
          <a:prstGeom prst="round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redondeado 20"/>
          <p:cNvSpPr/>
          <p:nvPr/>
        </p:nvSpPr>
        <p:spPr>
          <a:xfrm>
            <a:off x="899592" y="5278232"/>
            <a:ext cx="3528392" cy="1175103"/>
          </a:xfrm>
          <a:prstGeom prst="roundRect">
            <a:avLst>
              <a:gd name="adj" fmla="val 10007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/>
          <p:cNvSpPr/>
          <p:nvPr/>
        </p:nvSpPr>
        <p:spPr>
          <a:xfrm>
            <a:off x="2285222" y="4128463"/>
            <a:ext cx="486578" cy="164631"/>
          </a:xfrm>
          <a:prstGeom prst="rect">
            <a:avLst/>
          </a:prstGeom>
          <a:solidFill>
            <a:srgbClr val="92D05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951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9" y="1757481"/>
            <a:ext cx="5602554" cy="3831760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</p:pic>
      <p:sp>
        <p:nvSpPr>
          <p:cNvPr id="8" name="4 Marcador de contenido"/>
          <p:cNvSpPr txBox="1">
            <a:spLocks/>
          </p:cNvSpPr>
          <p:nvPr/>
        </p:nvSpPr>
        <p:spPr>
          <a:xfrm>
            <a:off x="395536" y="1065225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err="1" smtClean="0">
                <a:solidFill>
                  <a:schemeClr val="bg1">
                    <a:lumMod val="95000"/>
                  </a:schemeClr>
                </a:solidFill>
              </a:rPr>
              <a:t>React</a:t>
            </a:r>
            <a:endParaRPr lang="es-ES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63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248245" y="1045041"/>
            <a:ext cx="4683795" cy="5408296"/>
            <a:chOff x="248245" y="1045041"/>
            <a:chExt cx="4683795" cy="5408296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245" y="1045041"/>
              <a:ext cx="4683795" cy="2449324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8246" y="3485475"/>
              <a:ext cx="4683794" cy="2967862"/>
            </a:xfrm>
            <a:prstGeom prst="rect">
              <a:avLst/>
            </a:prstGeom>
          </p:spPr>
        </p:pic>
      </p:grpSp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4 Marcador de contenido"/>
          <p:cNvSpPr txBox="1">
            <a:spLocks/>
          </p:cNvSpPr>
          <p:nvPr/>
        </p:nvSpPr>
        <p:spPr>
          <a:xfrm>
            <a:off x="107504" y="1150802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>
            <a:off x="899593" y="2669498"/>
            <a:ext cx="4032448" cy="646052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redondeado 16"/>
          <p:cNvSpPr/>
          <p:nvPr/>
        </p:nvSpPr>
        <p:spPr>
          <a:xfrm>
            <a:off x="6444208" y="1700808"/>
            <a:ext cx="2446918" cy="9120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Parámetros de Entrada</a:t>
            </a:r>
            <a:endParaRPr lang="es-ES" dirty="0"/>
          </a:p>
        </p:txBody>
      </p:sp>
      <p:sp>
        <p:nvSpPr>
          <p:cNvPr id="18" name="Rectángulo redondeado 17"/>
          <p:cNvSpPr/>
          <p:nvPr/>
        </p:nvSpPr>
        <p:spPr>
          <a:xfrm>
            <a:off x="1056738" y="2820105"/>
            <a:ext cx="3587270" cy="172418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redondeado 18"/>
          <p:cNvSpPr/>
          <p:nvPr/>
        </p:nvSpPr>
        <p:spPr>
          <a:xfrm>
            <a:off x="6444208" y="2918109"/>
            <a:ext cx="2446918" cy="9120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Eventos de Salida</a:t>
            </a:r>
            <a:endParaRPr lang="es-ES" dirty="0"/>
          </a:p>
        </p:txBody>
      </p:sp>
      <p:sp>
        <p:nvSpPr>
          <p:cNvPr id="20" name="Rectángulo redondeado 19"/>
          <p:cNvSpPr/>
          <p:nvPr/>
        </p:nvSpPr>
        <p:spPr>
          <a:xfrm>
            <a:off x="1056738" y="2992524"/>
            <a:ext cx="2435142" cy="155236"/>
          </a:xfrm>
          <a:prstGeom prst="round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redondeado 20"/>
          <p:cNvSpPr/>
          <p:nvPr/>
        </p:nvSpPr>
        <p:spPr>
          <a:xfrm>
            <a:off x="933958" y="5545541"/>
            <a:ext cx="3926074" cy="763779"/>
          </a:xfrm>
          <a:prstGeom prst="roundRect">
            <a:avLst>
              <a:gd name="adj" fmla="val 10007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/>
          <p:cNvSpPr/>
          <p:nvPr/>
        </p:nvSpPr>
        <p:spPr>
          <a:xfrm>
            <a:off x="1058180" y="2993851"/>
            <a:ext cx="633500" cy="149279"/>
          </a:xfrm>
          <a:prstGeom prst="rect">
            <a:avLst/>
          </a:prstGeom>
          <a:solidFill>
            <a:srgbClr val="92D05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239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1757480"/>
            <a:ext cx="5644068" cy="4598870"/>
          </a:xfrm>
          <a:prstGeom prst="rect">
            <a:avLst/>
          </a:prstGeom>
          <a:effectLst>
            <a:glow rad="139700">
              <a:srgbClr val="FF0000">
                <a:alpha val="40000"/>
              </a:srgbClr>
            </a:glow>
            <a:reflection blurRad="6350" stA="52000" endA="300" endPos="35000" dir="5400000" sy="-100000" algn="bl" rotWithShape="0"/>
          </a:effectLst>
        </p:spPr>
      </p:pic>
      <p:sp>
        <p:nvSpPr>
          <p:cNvPr id="16" name="4 Marcador de contenido"/>
          <p:cNvSpPr txBox="1">
            <a:spLocks/>
          </p:cNvSpPr>
          <p:nvPr/>
        </p:nvSpPr>
        <p:spPr>
          <a:xfrm>
            <a:off x="395536" y="1065225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Angular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7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44824"/>
            <a:ext cx="7487558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1510598" y="2086661"/>
            <a:ext cx="7309874" cy="439248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b="1" dirty="0" smtClean="0">
                <a:solidFill>
                  <a:schemeClr val="bg1"/>
                </a:solidFill>
              </a:rPr>
              <a:t>https</a:t>
            </a:r>
            <a:r>
              <a:rPr lang="es-ES" sz="2000" b="1" dirty="0">
                <a:solidFill>
                  <a:schemeClr val="bg1"/>
                </a:solidFill>
              </a:rPr>
              <a:t>://</a:t>
            </a:r>
            <a:r>
              <a:rPr lang="es-ES" sz="2000" b="1" dirty="0" smtClean="0">
                <a:solidFill>
                  <a:schemeClr val="bg1"/>
                </a:solidFill>
              </a:rPr>
              <a:t>github.com/bootCampCenters/codefestWebComponents</a:t>
            </a:r>
            <a:endParaRPr lang="es-ES" sz="2000" b="1" dirty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800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b="1" dirty="0" smtClean="0">
                <a:solidFill>
                  <a:schemeClr val="bg1">
                    <a:lumMod val="95000"/>
                  </a:schemeClr>
                </a:solidFill>
              </a:rPr>
              <a:t>https</a:t>
            </a:r>
            <a:r>
              <a:rPr lang="es-ES" sz="2000" b="1" dirty="0">
                <a:solidFill>
                  <a:schemeClr val="bg1">
                    <a:lumMod val="95000"/>
                  </a:schemeClr>
                </a:solidFill>
              </a:rPr>
              <a:t>://stenciljs.com</a:t>
            </a:r>
            <a:r>
              <a:rPr lang="es-ES" sz="2000" b="1" dirty="0" smtClean="0">
                <a:solidFill>
                  <a:schemeClr val="bg1">
                    <a:lumMod val="95000"/>
                  </a:schemeClr>
                </a:solidFill>
              </a:rPr>
              <a:t>/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b="1" dirty="0" smtClean="0">
                <a:solidFill>
                  <a:schemeClr val="bg1">
                    <a:lumMod val="95000"/>
                  </a:schemeClr>
                </a:solidFill>
              </a:rPr>
              <a:t>https</a:t>
            </a:r>
            <a:r>
              <a:rPr lang="es-ES" sz="2000" b="1" dirty="0">
                <a:solidFill>
                  <a:schemeClr val="bg1">
                    <a:lumMod val="95000"/>
                  </a:schemeClr>
                </a:solidFill>
              </a:rPr>
              <a:t>://</a:t>
            </a:r>
            <a:r>
              <a:rPr lang="es-ES" sz="2000" b="1" dirty="0" smtClean="0">
                <a:solidFill>
                  <a:schemeClr val="bg1">
                    <a:lumMod val="95000"/>
                  </a:schemeClr>
                </a:solidFill>
              </a:rPr>
              <a:t>angular.io/guide/elements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b="1" dirty="0" smtClean="0">
                <a:solidFill>
                  <a:schemeClr val="bg1">
                    <a:lumMod val="95000"/>
                  </a:schemeClr>
                </a:solidFill>
              </a:rPr>
              <a:t>https</a:t>
            </a:r>
            <a:r>
              <a:rPr lang="es-ES" sz="2000" b="1" dirty="0">
                <a:solidFill>
                  <a:schemeClr val="bg1">
                    <a:lumMod val="95000"/>
                  </a:schemeClr>
                </a:solidFill>
              </a:rPr>
              <a:t>://www.webcomponents.org/</a:t>
            </a:r>
            <a:endParaRPr lang="es-ES" sz="2000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b="1" dirty="0" smtClean="0">
                <a:solidFill>
                  <a:schemeClr val="bg1">
                    <a:lumMod val="95000"/>
                  </a:schemeClr>
                </a:solidFill>
              </a:rPr>
              <a:t>https</a:t>
            </a:r>
            <a:r>
              <a:rPr lang="es-ES" sz="2000" b="1" dirty="0">
                <a:solidFill>
                  <a:schemeClr val="bg1">
                    <a:lumMod val="95000"/>
                  </a:schemeClr>
                </a:solidFill>
              </a:rPr>
              <a:t>://www.polymer-project.org/3.0/start</a:t>
            </a:r>
            <a:r>
              <a:rPr lang="es-ES" sz="2000" b="1" dirty="0" smtClean="0">
                <a:solidFill>
                  <a:schemeClr val="bg1">
                    <a:lumMod val="95000"/>
                  </a:schemeClr>
                </a:solidFill>
              </a:rPr>
              <a:t>/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b="1" dirty="0" smtClean="0">
                <a:solidFill>
                  <a:schemeClr val="bg1">
                    <a:lumMod val="95000"/>
                  </a:schemeClr>
                </a:solidFill>
              </a:rPr>
              <a:t>https</a:t>
            </a:r>
            <a:r>
              <a:rPr lang="es-ES" sz="2000" b="1" dirty="0">
                <a:solidFill>
                  <a:schemeClr val="bg1">
                    <a:lumMod val="95000"/>
                  </a:schemeClr>
                </a:solidFill>
              </a:rPr>
              <a:t>://developer.mozilla.org/es/docs/Web/Web_Components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30" y="1844824"/>
            <a:ext cx="1008112" cy="83799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71" y="3861048"/>
            <a:ext cx="1032171" cy="103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20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jfernanv\Desktop\everis-blanc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538" y="4514898"/>
            <a:ext cx="2844162" cy="157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35582" y="321734"/>
            <a:ext cx="3608493" cy="3608493"/>
          </a:xfrm>
          <a:prstGeom prst="rect">
            <a:avLst/>
          </a:prstGeom>
          <a:effectLst>
            <a:glow rad="127000">
              <a:srgbClr val="92D050">
                <a:alpha val="0"/>
              </a:srgbClr>
            </a:glow>
            <a:softEdge rad="266700"/>
          </a:effectLst>
        </p:spPr>
      </p:pic>
      <p:sp>
        <p:nvSpPr>
          <p:cNvPr id="11" name="Freeform 3">
            <a:extLst>
              <a:ext uri="{FF2B5EF4-FFF2-40B4-BE49-F238E27FC236}">
                <a16:creationId xmlns:a16="http://schemas.microsoft.com/office/drawing/2014/main" xmlns="" id="{F6429F11-64E2-4420-9B0C-F3F81BF0D1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479"/>
            <a:ext cx="7101525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xmlns="" id="{62785A07-F203-435E-8E76-BB97680C2F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479"/>
            <a:ext cx="6058538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7" name="1 Rectángulo"/>
          <p:cNvSpPr/>
          <p:nvPr/>
        </p:nvSpPr>
        <p:spPr>
          <a:xfrm>
            <a:off x="520571" y="2348880"/>
            <a:ext cx="36720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5400" b="1" dirty="0" smtClean="0">
                <a:solidFill>
                  <a:schemeClr val="tx2"/>
                </a:solidFill>
              </a:rPr>
              <a:t>¿Preguntas?</a:t>
            </a:r>
            <a:endParaRPr lang="en" sz="5400" b="1" dirty="0">
              <a:solidFill>
                <a:schemeClr val="tx2"/>
              </a:solidFill>
            </a:endParaRPr>
          </a:p>
        </p:txBody>
      </p:sp>
      <p:sp>
        <p:nvSpPr>
          <p:cNvPr id="8" name="5 CuadroTexto"/>
          <p:cNvSpPr txBox="1"/>
          <p:nvPr/>
        </p:nvSpPr>
        <p:spPr>
          <a:xfrm>
            <a:off x="520573" y="4888654"/>
            <a:ext cx="4248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 smtClean="0">
                <a:solidFill>
                  <a:schemeClr val="bg1"/>
                </a:solidFill>
              </a:rPr>
              <a:t>CodeFEST</a:t>
            </a:r>
            <a:r>
              <a:rPr lang="es-ES" sz="2800" dirty="0" smtClean="0">
                <a:solidFill>
                  <a:schemeClr val="bg1"/>
                </a:solidFill>
              </a:rPr>
              <a:t> 2018 </a:t>
            </a:r>
          </a:p>
          <a:p>
            <a:r>
              <a:rPr lang="es-ES" cap="all" dirty="0" smtClean="0">
                <a:solidFill>
                  <a:schemeClr val="bg1"/>
                </a:solidFill>
              </a:rPr>
              <a:t>EVERIS CENTERS</a:t>
            </a:r>
            <a:endParaRPr lang="es-ES" cap="al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3796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jfernanv\Desktop\everis-blanc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538" y="4514898"/>
            <a:ext cx="2844162" cy="157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35582" y="321734"/>
            <a:ext cx="3608493" cy="3608493"/>
          </a:xfrm>
          <a:prstGeom prst="rect">
            <a:avLst/>
          </a:prstGeom>
          <a:effectLst>
            <a:glow rad="127000">
              <a:srgbClr val="92D050">
                <a:alpha val="0"/>
              </a:srgbClr>
            </a:glow>
            <a:softEdge rad="266700"/>
          </a:effectLst>
        </p:spPr>
      </p:pic>
      <p:sp>
        <p:nvSpPr>
          <p:cNvPr id="11" name="Freeform 3">
            <a:extLst>
              <a:ext uri="{FF2B5EF4-FFF2-40B4-BE49-F238E27FC236}">
                <a16:creationId xmlns:a16="http://schemas.microsoft.com/office/drawing/2014/main" xmlns="" id="{F6429F11-64E2-4420-9B0C-F3F81BF0D1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479"/>
            <a:ext cx="7101525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xmlns="" id="{62785A07-F203-435E-8E76-BB97680C2F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479"/>
            <a:ext cx="6058538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7" name="1 Rectángulo"/>
          <p:cNvSpPr/>
          <p:nvPr/>
        </p:nvSpPr>
        <p:spPr>
          <a:xfrm>
            <a:off x="520573" y="2348880"/>
            <a:ext cx="28438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5400" b="1" dirty="0" smtClean="0">
                <a:solidFill>
                  <a:schemeClr val="tx2"/>
                </a:solidFill>
              </a:rPr>
              <a:t>Gracias</a:t>
            </a:r>
            <a:endParaRPr lang="en" sz="5400" b="1" dirty="0">
              <a:solidFill>
                <a:schemeClr val="tx2"/>
              </a:solidFill>
            </a:endParaRPr>
          </a:p>
        </p:txBody>
      </p:sp>
      <p:sp>
        <p:nvSpPr>
          <p:cNvPr id="8" name="5 CuadroTexto"/>
          <p:cNvSpPr txBox="1"/>
          <p:nvPr/>
        </p:nvSpPr>
        <p:spPr>
          <a:xfrm>
            <a:off x="520573" y="4888654"/>
            <a:ext cx="4248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 smtClean="0">
                <a:solidFill>
                  <a:schemeClr val="bg1"/>
                </a:solidFill>
              </a:rPr>
              <a:t>CodeFEST</a:t>
            </a:r>
            <a:r>
              <a:rPr lang="es-ES" sz="2800" dirty="0" smtClean="0">
                <a:solidFill>
                  <a:schemeClr val="bg1"/>
                </a:solidFill>
              </a:rPr>
              <a:t> 2018 </a:t>
            </a:r>
          </a:p>
          <a:p>
            <a:r>
              <a:rPr lang="es-ES" cap="all" dirty="0" smtClean="0">
                <a:solidFill>
                  <a:schemeClr val="bg1"/>
                </a:solidFill>
              </a:rPr>
              <a:t>EVERIS CENTERS</a:t>
            </a:r>
            <a:endParaRPr lang="es-ES" cap="al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521138"/>
      </p:ext>
    </p:extLst>
  </p:cSld>
  <p:clrMapOvr>
    <a:masterClrMapping/>
  </p:clrMapOvr>
  <p:transition spd="slow">
    <p:comb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51520" y="980877"/>
            <a:ext cx="6428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Importación de Google </a:t>
            </a:r>
            <a:r>
              <a:rPr lang="es-ES" sz="2800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Maps</a:t>
            </a:r>
            <a:r>
              <a:rPr lang="es-ES" sz="2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: </a:t>
            </a:r>
            <a:r>
              <a:rPr lang="es-ES" sz="2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Estilo clásico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700808"/>
            <a:ext cx="8865759" cy="4877634"/>
          </a:xfrm>
          <a:prstGeom prst="rect">
            <a:avLst/>
          </a:prstGeom>
        </p:spPr>
      </p:pic>
      <p:pic>
        <p:nvPicPr>
          <p:cNvPr id="1026" name="Picture 2" descr="Resultado de imagen de pero que es esto!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204864"/>
            <a:ext cx="5849083" cy="408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recto 5"/>
          <p:cNvCxnSpPr/>
          <p:nvPr/>
        </p:nvCxnSpPr>
        <p:spPr>
          <a:xfrm>
            <a:off x="2339752" y="5805264"/>
            <a:ext cx="2016224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14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51520" y="1321604"/>
            <a:ext cx="7067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Importación de Google </a:t>
            </a:r>
            <a:r>
              <a:rPr lang="es-ES" sz="2800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Maps</a:t>
            </a:r>
            <a:r>
              <a:rPr lang="es-ES" sz="2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: Web Component</a:t>
            </a:r>
            <a:endParaRPr lang="es-ES" sz="28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080012"/>
            <a:ext cx="8886574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1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51520" y="1321604"/>
            <a:ext cx="7067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Importación de Google </a:t>
            </a:r>
            <a:r>
              <a:rPr lang="es-ES" sz="2800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Maps</a:t>
            </a:r>
            <a:r>
              <a:rPr lang="es-ES" sz="2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: Web Component</a:t>
            </a:r>
            <a:endParaRPr lang="es-ES" sz="28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080012"/>
            <a:ext cx="8886574" cy="194421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9043" y="4410338"/>
            <a:ext cx="5225035" cy="1559901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23528" y="4410338"/>
            <a:ext cx="3130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Más ejemplos en:</a:t>
            </a:r>
            <a:endParaRPr lang="es-ES" sz="32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91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268760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¿Porqué usar Web Components?</a:t>
            </a:r>
          </a:p>
          <a:p>
            <a:pPr marL="633413" indent="-457200">
              <a:spcBef>
                <a:spcPts val="0"/>
              </a:spcBef>
              <a:spcAft>
                <a:spcPts val="600"/>
              </a:spcAft>
            </a:pPr>
            <a:r>
              <a:rPr lang="es-ES" sz="2400" dirty="0" smtClean="0">
                <a:solidFill>
                  <a:schemeClr val="accent1"/>
                </a:solidFill>
              </a:rPr>
              <a:t>Encapsulamiento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: Nos permite aislar nuestro código frente a la aplicación principal y resto de Web Components.</a:t>
            </a:r>
          </a:p>
          <a:p>
            <a:pPr marL="633413" indent="-457200">
              <a:spcBef>
                <a:spcPts val="0"/>
              </a:spcBef>
              <a:spcAft>
                <a:spcPts val="600"/>
              </a:spcAft>
            </a:pPr>
            <a:r>
              <a:rPr lang="es-ES" sz="2400" dirty="0" smtClean="0">
                <a:solidFill>
                  <a:schemeClr val="accent1"/>
                </a:solidFill>
              </a:rPr>
              <a:t>Reutilización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: Nos permite reutilizar nuestro componente en cualquier aplicación web, incluso independientemente del framework en el que esté programado (Angular, </a:t>
            </a:r>
            <a:r>
              <a:rPr lang="es-ES" sz="2400" dirty="0" err="1" smtClean="0">
                <a:solidFill>
                  <a:schemeClr val="bg1">
                    <a:lumMod val="95000"/>
                  </a:schemeClr>
                </a:solidFill>
              </a:rPr>
              <a:t>React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s-ES" sz="2400" dirty="0" err="1" smtClean="0">
                <a:solidFill>
                  <a:schemeClr val="bg1">
                    <a:lumMod val="95000"/>
                  </a:schemeClr>
                </a:solidFill>
              </a:rPr>
              <a:t>Vue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, …)</a:t>
            </a:r>
          </a:p>
          <a:p>
            <a:pPr marL="633413" indent="-457200">
              <a:spcBef>
                <a:spcPts val="0"/>
              </a:spcBef>
              <a:spcAft>
                <a:spcPts val="600"/>
              </a:spcAft>
            </a:pPr>
            <a:r>
              <a:rPr lang="es-ES" sz="2400" dirty="0" smtClean="0">
                <a:solidFill>
                  <a:schemeClr val="accent1"/>
                </a:solidFill>
              </a:rPr>
              <a:t>Reutilización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 de Web Components </a:t>
            </a:r>
            <a:r>
              <a:rPr lang="es-ES" sz="2400" dirty="0">
                <a:solidFill>
                  <a:schemeClr val="bg1">
                    <a:lumMod val="95000"/>
                  </a:schemeClr>
                </a:solidFill>
              </a:rPr>
              <a:t>genéricos (https://www.webcomponents.org/)</a:t>
            </a: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633413" indent="-457200">
              <a:spcBef>
                <a:spcPts val="0"/>
              </a:spcBef>
              <a:spcAft>
                <a:spcPts val="600"/>
              </a:spcAft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No necesitan librerías externas como </a:t>
            </a:r>
            <a:r>
              <a:rPr lang="es-ES" sz="2400" dirty="0" err="1" smtClean="0">
                <a:solidFill>
                  <a:schemeClr val="bg1">
                    <a:lumMod val="95000"/>
                  </a:schemeClr>
                </a:solidFill>
              </a:rPr>
              <a:t>jQuery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 o </a:t>
            </a:r>
            <a:r>
              <a:rPr lang="es-ES" sz="2400" dirty="0" err="1" smtClean="0">
                <a:solidFill>
                  <a:schemeClr val="bg1">
                    <a:lumMod val="95000"/>
                  </a:schemeClr>
                </a:solidFill>
              </a:rPr>
              <a:t>Dojo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 para ejecutarse, se ejecutan de forma nativa en el navegador.</a:t>
            </a: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34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Colores everis">
      <a:dk1>
        <a:srgbClr val="000000"/>
      </a:dk1>
      <a:lt1>
        <a:srgbClr val="FFFFFF"/>
      </a:lt1>
      <a:dk2>
        <a:srgbClr val="9AC104"/>
      </a:dk2>
      <a:lt2>
        <a:srgbClr val="737373"/>
      </a:lt2>
      <a:accent1>
        <a:srgbClr val="9AC104"/>
      </a:accent1>
      <a:accent2>
        <a:srgbClr val="1994A4"/>
      </a:accent2>
      <a:accent3>
        <a:srgbClr val="643269"/>
      </a:accent3>
      <a:accent4>
        <a:srgbClr val="D76734"/>
      </a:accent4>
      <a:accent5>
        <a:srgbClr val="E39F03"/>
      </a:accent5>
      <a:accent6>
        <a:srgbClr val="DDB322"/>
      </a:accent6>
      <a:hlink>
        <a:srgbClr val="0070C0"/>
      </a:hlink>
      <a:folHlink>
        <a:srgbClr val="960F6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782677DC17265489679A83D3BF00A5B" ma:contentTypeVersion="2" ma:contentTypeDescription="Crear nuevo documento." ma:contentTypeScope="" ma:versionID="0f7dfcc9ca7eb65f0d4d98e33df79496">
  <xsd:schema xmlns:xsd="http://www.w3.org/2001/XMLSchema" xmlns:xs="http://www.w3.org/2001/XMLSchema" xmlns:p="http://schemas.microsoft.com/office/2006/metadata/properties" xmlns:ns2="37b458f3-74fd-474a-91a5-8181f3470433" targetNamespace="http://schemas.microsoft.com/office/2006/metadata/properties" ma:root="true" ma:fieldsID="50e5be666df562df6b0d62f7d851233b" ns2:_="">
    <xsd:import namespace="37b458f3-74fd-474a-91a5-8181f347043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b458f3-74fd-474a-91a5-8181f34704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48876E0-E50C-4D54-A002-906770CF759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B81EBE1-E0D0-43DA-8DAA-F5A3A3A53E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CB4570-3EB4-4F48-9E04-716E997F34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7b458f3-74fd-474a-91a5-8181f34704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28264</TotalTime>
  <Words>979</Words>
  <Application>Microsoft Office PowerPoint</Application>
  <PresentationFormat>Presentación en pantalla (4:3)</PresentationFormat>
  <Paragraphs>374</Paragraphs>
  <Slides>58</Slides>
  <Notes>58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58</vt:i4>
      </vt:variant>
    </vt:vector>
  </HeadingPairs>
  <TitlesOfParts>
    <vt:vector size="63" baseType="lpstr">
      <vt:lpstr>Arial</vt:lpstr>
      <vt:lpstr>Calibri</vt:lpstr>
      <vt:lpstr>Courier New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Everis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everis Marketing y Comunicación</dc:creator>
  <cp:lastModifiedBy>Marcos Alberto Ginel Calderón</cp:lastModifiedBy>
  <cp:revision>1158</cp:revision>
  <dcterms:created xsi:type="dcterms:W3CDTF">2011-04-27T16:47:02Z</dcterms:created>
  <dcterms:modified xsi:type="dcterms:W3CDTF">2018-11-11T22:35:55Z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0x0101006782677DC17265489679A83D3BF00A5B</vt:lpwstr>
  </property>
</Properties>
</file>